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128">
                <a:solidFill>
                  <a:srgbClr val="808080"/>
                </a:solidFill>
                <a:latin typeface="Century Gothic"/>
              </a:rPr>
              <a:t>      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a53010"/>
            </a:solidFill>
            <a:ln>
              <a:noFill/>
            </a:ln>
          </c:spPr>
          <c:explosion val="0"/>
          <c:dPt>
            <c:idx val="0"/>
            <c:spPr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dLblPos val="bestFit"/>
              <c:showLegendKey val="0"/>
              <c:showVal val="0"/>
              <c:showCatName val="0"/>
              <c:showSerName val="0"/>
              <c:showPercent val="0"/>
            </c:dLbl>
            <c:dLbl>
              <c:idx val="2"/>
              <c:dLblPos val="bestFit"/>
              <c:showLegendKey val="0"/>
              <c:showVal val="0"/>
              <c:showCatName val="0"/>
              <c:showSerName val="0"/>
              <c:showPercent val="0"/>
            </c:dLbl>
            <c:dLblPos val="bestFit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3"/>
                <c:pt idx="0">
                  <c:v>autoderminazione (scelte, autonomia, autostima, desideri)</c:v>
                </c:pt>
                <c:pt idx="1">
                  <c:v>partecipazione sociale (amicizie. Integrazione, dignità)</c:v>
                </c:pt>
                <c:pt idx="2">
                  <c:v>benessere bio-psico-sociale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legend>
      <c:legendPos val="r"/>
      <c:overlay val="0"/>
      <c:spPr>
        <a:solidFill>
          <a:srgbClr val="ffffff">
            <a:alpha val="50000"/>
          </a:srgbClr>
        </a:solidFill>
        <a:ln>
          <a:noFill/>
        </a:ln>
      </c:spPr>
    </c:legend>
    <c:plotVisOnly val="1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label 0</c:f>
              <c:strCache>
                <c:ptCount val="1"/>
                <c:pt idx="0">
                  <c:v>autodeterminazione</c:v>
                </c:pt>
              </c:strCache>
            </c:strRef>
          </c:tx>
          <c:spPr>
            <a:solidFill>
              <a:srgbClr val="a53010"/>
            </a:solidFill>
            <a:ln>
              <a:noFill/>
            </a:ln>
          </c:spPr>
          <c:dLbls>
            <c:dLblPos val="ctr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1"/>
                <c:pt idx="0">
                  <c:v>caso 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partecipazione</c:v>
                </c:pt>
              </c:strCache>
            </c:strRef>
          </c:tx>
          <c:spPr>
            <a:solidFill>
              <a:srgbClr val="de7e18"/>
            </a:solidFill>
            <a:ln>
              <a:noFill/>
            </a:ln>
          </c:spPr>
          <c:dLbls>
            <c:dLblPos val="ctr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1"/>
                <c:pt idx="0">
                  <c:v>caso 3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benessere</c:v>
                </c:pt>
              </c:strCache>
            </c:strRef>
          </c:tx>
          <c:spPr>
            <a:solidFill>
              <a:srgbClr val="9f8351"/>
            </a:solidFill>
            <a:ln>
              <a:noFill/>
            </a:ln>
          </c:spPr>
          <c:dLbls>
            <c:dLblPos val="ctr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1"/>
                <c:pt idx="0">
                  <c:v>caso 3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gapWidth val="219"/>
        <c:overlap val="-27"/>
        <c:axId val="26577808"/>
        <c:axId val="45877958"/>
      </c:barChart>
      <c:catAx>
        <c:axId val="265778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45877958"/>
        <c:crosses val="autoZero"/>
        <c:auto val="1"/>
        <c:lblAlgn val="ctr"/>
        <c:lblOffset val="100"/>
      </c:catAx>
      <c:valAx>
        <c:axId val="45877958"/>
        <c:scaling>
          <c:orientation val="minMax"/>
        </c:scaling>
        <c:delete val="1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9360">
            <a:solidFill>
              <a:srgbClr val="848484"/>
            </a:solidFill>
            <a:round/>
          </a:ln>
        </c:spPr>
        <c:crossAx val="26577808"/>
        <c:crosses val="autoZero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a53010"/>
            </a:solidFill>
            <a:ln>
              <a:noFill/>
            </a:ln>
          </c:spPr>
          <c:explosion val="0"/>
          <c:dPt>
            <c:idx val="0"/>
            <c:spPr>
              <a:solidFill>
                <a:srgbClr val="728653"/>
              </a:solidFill>
              <a:ln>
                <a:solidFill>
                  <a:srgbClr val="6aac91"/>
                </a:solidFill>
              </a:ln>
            </c:spPr>
          </c:dPt>
          <c:dPt>
            <c:idx val="1"/>
            <c:spPr>
              <a:solidFill>
                <a:srgbClr val="de7e18"/>
              </a:solidFill>
              <a:ln>
                <a:noFill/>
              </a:ln>
            </c:spPr>
          </c:dPt>
          <c:dPt>
            <c:idx val="2"/>
            <c:spPr>
              <a:solidFill>
                <a:srgbClr val="9f8351"/>
              </a:solidFill>
              <a:ln>
                <a:noFill/>
              </a:ln>
            </c:spPr>
          </c:dPt>
          <c:dPt>
            <c:idx val="3"/>
            <c:spPr>
              <a:solidFill>
                <a:srgbClr val="a53010"/>
              </a:solidFill>
              <a:ln>
                <a:noFill/>
              </a:ln>
            </c:spPr>
          </c:dPt>
          <c:dLbls>
            <c:dLbl>
              <c:idx val="0"/>
              <c:dLblPos val="outEnd"/>
              <c:showLegendKey val="0"/>
              <c:showVal val="0"/>
              <c:showCatName val="0"/>
              <c:showSerName val="0"/>
              <c:showPercent val="0"/>
            </c:dLbl>
            <c:dLbl>
              <c:idx val="1"/>
              <c:dLblPos val="bestFit"/>
              <c:showLegendKey val="0"/>
              <c:showVal val="0"/>
              <c:showCatName val="1"/>
              <c:showSerName val="0"/>
              <c:showPercent val="0"/>
            </c:dLbl>
            <c:dLbl>
              <c:idx val="2"/>
              <c:dLblPos val="bestFit"/>
              <c:showLegendKey val="0"/>
              <c:showVal val="0"/>
              <c:showCatName val="1"/>
              <c:showSerName val="0"/>
              <c:showPercent val="0"/>
            </c:dLbl>
            <c:dLbl>
              <c:idx val="3"/>
              <c:dLblPos val="bestFit"/>
              <c:showLegendKey val="0"/>
              <c:showVal val="0"/>
              <c:showCatName val="1"/>
              <c:showSerName val="0"/>
              <c:showPercent val="0"/>
            </c:dLbl>
            <c:dLblPos val="outEnd"/>
            <c:showLegendKey val="0"/>
            <c:showVal val="0"/>
            <c:showCatName val="1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Nessuna autonomia </c:v>
                </c:pt>
                <c:pt idx="1">
                  <c:v>Inserimento interno «solo protettivo»</c:v>
                </c:pt>
                <c:pt idx="2">
                  <c:v>Inserimento in situazione lavorativa interna </c:v>
                </c:pt>
                <c:pt idx="3">
                  <c:v>Inserimento in situazione lavorativa protetta esterna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plotVisOnly val="1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64" name="" descr=""/>
          <p:cNvPicPr/>
          <p:nvPr/>
        </p:nvPicPr>
        <p:blipFill>
          <a:blip r:embed="rId2"/>
          <a:stretch/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  <p:pic>
        <p:nvPicPr>
          <p:cNvPr id="65" name="" descr=""/>
          <p:cNvPicPr/>
          <p:nvPr/>
        </p:nvPicPr>
        <p:blipFill>
          <a:blip r:embed="rId3"/>
          <a:stretch/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29" name="" descr=""/>
          <p:cNvPicPr/>
          <p:nvPr/>
        </p:nvPicPr>
        <p:blipFill>
          <a:blip r:embed="rId2"/>
          <a:stretch/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  <p:pic>
        <p:nvPicPr>
          <p:cNvPr id="130" name="" descr=""/>
          <p:cNvPicPr/>
          <p:nvPr/>
        </p:nvPicPr>
        <p:blipFill>
          <a:blip r:embed="rId3"/>
          <a:stretch/>
        </p:blipFill>
        <p:spPr>
          <a:xfrm>
            <a:off x="4679640" y="2133720"/>
            <a:ext cx="4734000" cy="3777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575080"/>
            <a:ext cx="100440" cy="625680"/>
          </a:xfrm>
          <a:custGeom>
            <a:avLst/>
            <a:gdLst/>
            <a:ahLst/>
            <a:rect l="0" t="0" r="r" b="b"/>
            <a:pathLst>
              <a:path w="23" h="137">
                <a:moveTo>
                  <a:pt x="22" y="136"/>
                </a:moveTo>
                <a:cubicBezTo>
                  <a:pt x="20" y="117"/>
                  <a:pt x="19" y="99"/>
                  <a:pt x="17" y="80"/>
                </a:cubicBezTo>
                <a:cubicBezTo>
                  <a:pt x="11" y="54"/>
                  <a:pt x="6" y="27"/>
                  <a:pt x="0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64"/>
                  <a:pt x="13" y="94"/>
                  <a:pt x="20" y="124"/>
                </a:cubicBezTo>
                <a:cubicBezTo>
                  <a:pt x="20" y="128"/>
                  <a:pt x="21" y="132"/>
                  <a:pt x="22" y="136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128520" y="3156480"/>
            <a:ext cx="646200" cy="2322000"/>
          </a:xfrm>
          <a:custGeom>
            <a:avLst/>
            <a:gdLst/>
            <a:ahLst/>
            <a:rect l="0" t="0" r="r" b="b"/>
            <a:pathLst>
              <a:path w="141" h="505">
                <a:moveTo>
                  <a:pt x="86" y="350"/>
                </a:moveTo>
                <a:cubicBezTo>
                  <a:pt x="103" y="402"/>
                  <a:pt x="120" y="453"/>
                  <a:pt x="139" y="504"/>
                </a:cubicBezTo>
                <a:cubicBezTo>
                  <a:pt x="139" y="495"/>
                  <a:pt x="139" y="487"/>
                  <a:pt x="140" y="478"/>
                </a:cubicBezTo>
                <a:cubicBezTo>
                  <a:pt x="124" y="435"/>
                  <a:pt x="109" y="391"/>
                  <a:pt x="95" y="347"/>
                </a:cubicBezTo>
                <a:cubicBezTo>
                  <a:pt x="58" y="233"/>
                  <a:pt x="27" y="117"/>
                  <a:pt x="0" y="0"/>
                </a:cubicBezTo>
                <a:cubicBezTo>
                  <a:pt x="2" y="20"/>
                  <a:pt x="4" y="41"/>
                  <a:pt x="6" y="61"/>
                </a:cubicBezTo>
                <a:cubicBezTo>
                  <a:pt x="30" y="158"/>
                  <a:pt x="56" y="255"/>
                  <a:pt x="86" y="35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807120" y="5447160"/>
            <a:ext cx="609120" cy="1419840"/>
          </a:xfrm>
          <a:custGeom>
            <a:avLst/>
            <a:gdLst/>
            <a:ahLst/>
            <a:rect l="0" t="0" r="r" b="b"/>
            <a:pathLst>
              <a:path w="133" h="309">
                <a:moveTo>
                  <a:pt x="8" y="22"/>
                </a:moveTo>
                <a:cubicBezTo>
                  <a:pt x="5" y="15"/>
                  <a:pt x="2" y="8"/>
                  <a:pt x="0" y="0"/>
                </a:cubicBezTo>
                <a:cubicBezTo>
                  <a:pt x="0" y="10"/>
                  <a:pt x="0" y="19"/>
                  <a:pt x="0" y="29"/>
                </a:cubicBezTo>
                <a:cubicBezTo>
                  <a:pt x="21" y="85"/>
                  <a:pt x="44" y="140"/>
                  <a:pt x="68" y="194"/>
                </a:cubicBezTo>
                <a:cubicBezTo>
                  <a:pt x="85" y="232"/>
                  <a:pt x="104" y="270"/>
                  <a:pt x="123" y="308"/>
                </a:cubicBezTo>
                <a:cubicBezTo>
                  <a:pt x="132" y="308"/>
                  <a:pt x="132" y="308"/>
                  <a:pt x="132" y="308"/>
                </a:cubicBezTo>
                <a:cubicBezTo>
                  <a:pt x="113" y="269"/>
                  <a:pt x="94" y="230"/>
                  <a:pt x="77" y="190"/>
                </a:cubicBezTo>
                <a:cubicBezTo>
                  <a:pt x="52" y="135"/>
                  <a:pt x="29" y="79"/>
                  <a:pt x="8" y="22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959760" y="6503760"/>
            <a:ext cx="171000" cy="363240"/>
          </a:xfrm>
          <a:custGeom>
            <a:avLst/>
            <a:gdLst/>
            <a:ahLst/>
            <a:rect l="0" t="0" r="r" b="b"/>
            <a:pathLst>
              <a:path w="38" h="80">
                <a:moveTo>
                  <a:pt x="28" y="79"/>
                </a:moveTo>
                <a:cubicBezTo>
                  <a:pt x="37" y="79"/>
                  <a:pt x="37" y="79"/>
                  <a:pt x="37" y="79"/>
                </a:cubicBezTo>
                <a:cubicBezTo>
                  <a:pt x="24" y="53"/>
                  <a:pt x="12" y="27"/>
                  <a:pt x="0" y="0"/>
                </a:cubicBezTo>
                <a:cubicBezTo>
                  <a:pt x="8" y="27"/>
                  <a:pt x="17" y="53"/>
                  <a:pt x="28" y="79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100800" y="3201120"/>
            <a:ext cx="821520" cy="3328200"/>
          </a:xfrm>
          <a:custGeom>
            <a:avLst/>
            <a:gdLst/>
            <a:ahLst/>
            <a:rect l="0" t="0" r="r" b="b"/>
            <a:pathLst>
              <a:path w="179" h="723">
                <a:moveTo>
                  <a:pt x="162" y="660"/>
                </a:moveTo>
                <a:cubicBezTo>
                  <a:pt x="145" y="618"/>
                  <a:pt x="130" y="576"/>
                  <a:pt x="116" y="534"/>
                </a:cubicBezTo>
                <a:cubicBezTo>
                  <a:pt x="84" y="437"/>
                  <a:pt x="59" y="337"/>
                  <a:pt x="40" y="236"/>
                </a:cubicBezTo>
                <a:cubicBezTo>
                  <a:pt x="29" y="175"/>
                  <a:pt x="20" y="113"/>
                  <a:pt x="12" y="51"/>
                </a:cubicBezTo>
                <a:cubicBezTo>
                  <a:pt x="8" y="34"/>
                  <a:pt x="4" y="17"/>
                  <a:pt x="0" y="0"/>
                </a:cubicBezTo>
                <a:cubicBezTo>
                  <a:pt x="8" y="79"/>
                  <a:pt x="19" y="159"/>
                  <a:pt x="33" y="237"/>
                </a:cubicBezTo>
                <a:cubicBezTo>
                  <a:pt x="51" y="339"/>
                  <a:pt x="76" y="439"/>
                  <a:pt x="107" y="537"/>
                </a:cubicBezTo>
                <a:cubicBezTo>
                  <a:pt x="123" y="586"/>
                  <a:pt x="141" y="634"/>
                  <a:pt x="160" y="681"/>
                </a:cubicBezTo>
                <a:cubicBezTo>
                  <a:pt x="166" y="695"/>
                  <a:pt x="172" y="708"/>
                  <a:pt x="178" y="722"/>
                </a:cubicBezTo>
                <a:cubicBezTo>
                  <a:pt x="176" y="717"/>
                  <a:pt x="175" y="713"/>
                  <a:pt x="174" y="708"/>
                </a:cubicBezTo>
                <a:cubicBezTo>
                  <a:pt x="169" y="692"/>
                  <a:pt x="165" y="676"/>
                  <a:pt x="162" y="66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22320" y="228600"/>
            <a:ext cx="105840" cy="2927520"/>
          </a:xfrm>
          <a:custGeom>
            <a:avLst/>
            <a:gdLst/>
            <a:ahLst/>
            <a:rect l="0" t="0" r="r" b="b"/>
            <a:pathLst>
              <a:path w="24" h="636">
                <a:moveTo>
                  <a:pt x="11" y="577"/>
                </a:moveTo>
                <a:cubicBezTo>
                  <a:pt x="12" y="581"/>
                  <a:pt x="12" y="585"/>
                  <a:pt x="12" y="589"/>
                </a:cubicBezTo>
                <a:cubicBezTo>
                  <a:pt x="15" y="603"/>
                  <a:pt x="19" y="617"/>
                  <a:pt x="22" y="632"/>
                </a:cubicBezTo>
                <a:cubicBezTo>
                  <a:pt x="22" y="633"/>
                  <a:pt x="22" y="634"/>
                  <a:pt x="23" y="635"/>
                </a:cubicBezTo>
                <a:cubicBezTo>
                  <a:pt x="21" y="615"/>
                  <a:pt x="19" y="596"/>
                  <a:pt x="17" y="576"/>
                </a:cubicBezTo>
                <a:cubicBezTo>
                  <a:pt x="9" y="474"/>
                  <a:pt x="5" y="372"/>
                  <a:pt x="5" y="269"/>
                </a:cubicBezTo>
                <a:cubicBezTo>
                  <a:pt x="6" y="179"/>
                  <a:pt x="9" y="90"/>
                  <a:pt x="1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89"/>
                  <a:pt x="2" y="179"/>
                  <a:pt x="1" y="269"/>
                </a:cubicBezTo>
                <a:cubicBezTo>
                  <a:pt x="0" y="372"/>
                  <a:pt x="3" y="474"/>
                  <a:pt x="11" y="577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78120" y="2944080"/>
            <a:ext cx="77760" cy="493560"/>
          </a:xfrm>
          <a:custGeom>
            <a:avLst/>
            <a:gdLst/>
            <a:ahLst/>
            <a:rect l="0" t="0" r="r" b="b"/>
            <a:pathLst>
              <a:path w="18" h="108">
                <a:moveTo>
                  <a:pt x="0" y="0"/>
                </a:moveTo>
                <a:cubicBezTo>
                  <a:pt x="2" y="19"/>
                  <a:pt x="3" y="37"/>
                  <a:pt x="5" y="56"/>
                </a:cubicBezTo>
                <a:cubicBezTo>
                  <a:pt x="9" y="73"/>
                  <a:pt x="13" y="90"/>
                  <a:pt x="17" y="107"/>
                </a:cubicBezTo>
                <a:cubicBezTo>
                  <a:pt x="15" y="87"/>
                  <a:pt x="13" y="66"/>
                  <a:pt x="11" y="46"/>
                </a:cubicBezTo>
                <a:cubicBezTo>
                  <a:pt x="10" y="45"/>
                  <a:pt x="10" y="44"/>
                  <a:pt x="10" y="43"/>
                </a:cubicBezTo>
                <a:cubicBezTo>
                  <a:pt x="7" y="28"/>
                  <a:pt x="3" y="14"/>
                  <a:pt x="0" y="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8"/>
          <p:cNvSpPr/>
          <p:nvPr/>
        </p:nvSpPr>
        <p:spPr>
          <a:xfrm>
            <a:off x="769680" y="5478840"/>
            <a:ext cx="189720" cy="1024560"/>
          </a:xfrm>
          <a:custGeom>
            <a:avLst/>
            <a:gdLst/>
            <a:ahLst/>
            <a:rect l="0" t="0" r="r" b="b"/>
            <a:pathLst>
              <a:path w="42" h="223">
                <a:moveTo>
                  <a:pt x="0" y="0"/>
                </a:moveTo>
                <a:cubicBezTo>
                  <a:pt x="0" y="31"/>
                  <a:pt x="2" y="62"/>
                  <a:pt x="5" y="93"/>
                </a:cubicBezTo>
                <a:cubicBezTo>
                  <a:pt x="8" y="117"/>
                  <a:pt x="12" y="142"/>
                  <a:pt x="17" y="166"/>
                </a:cubicBezTo>
                <a:cubicBezTo>
                  <a:pt x="19" y="172"/>
                  <a:pt x="22" y="178"/>
                  <a:pt x="24" y="184"/>
                </a:cubicBezTo>
                <a:cubicBezTo>
                  <a:pt x="30" y="197"/>
                  <a:pt x="35" y="209"/>
                  <a:pt x="41" y="222"/>
                </a:cubicBezTo>
                <a:cubicBezTo>
                  <a:pt x="40" y="219"/>
                  <a:pt x="39" y="215"/>
                  <a:pt x="38" y="212"/>
                </a:cubicBezTo>
                <a:cubicBezTo>
                  <a:pt x="26" y="172"/>
                  <a:pt x="18" y="132"/>
                  <a:pt x="13" y="92"/>
                </a:cubicBezTo>
                <a:cubicBezTo>
                  <a:pt x="11" y="68"/>
                  <a:pt x="9" y="45"/>
                  <a:pt x="8" y="22"/>
                </a:cubicBezTo>
                <a:cubicBezTo>
                  <a:pt x="8" y="21"/>
                  <a:pt x="7" y="20"/>
                  <a:pt x="7" y="18"/>
                </a:cubicBezTo>
                <a:cubicBezTo>
                  <a:pt x="5" y="12"/>
                  <a:pt x="2" y="6"/>
                  <a:pt x="0" y="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775440" y="1398960"/>
            <a:ext cx="2075760" cy="4047840"/>
          </a:xfrm>
          <a:custGeom>
            <a:avLst/>
            <a:gdLst/>
            <a:ahLst/>
            <a:rect l="0" t="0" r="r" b="b"/>
            <a:pathLst>
              <a:path w="451" h="879">
                <a:moveTo>
                  <a:pt x="7" y="854"/>
                </a:moveTo>
                <a:cubicBezTo>
                  <a:pt x="10" y="772"/>
                  <a:pt x="26" y="691"/>
                  <a:pt x="50" y="613"/>
                </a:cubicBezTo>
                <a:cubicBezTo>
                  <a:pt x="75" y="535"/>
                  <a:pt x="109" y="460"/>
                  <a:pt x="149" y="388"/>
                </a:cubicBezTo>
                <a:cubicBezTo>
                  <a:pt x="189" y="316"/>
                  <a:pt x="235" y="248"/>
                  <a:pt x="285" y="183"/>
                </a:cubicBezTo>
                <a:cubicBezTo>
                  <a:pt x="310" y="151"/>
                  <a:pt x="337" y="119"/>
                  <a:pt x="364" y="89"/>
                </a:cubicBezTo>
                <a:cubicBezTo>
                  <a:pt x="378" y="74"/>
                  <a:pt x="392" y="58"/>
                  <a:pt x="406" y="44"/>
                </a:cubicBezTo>
                <a:cubicBezTo>
                  <a:pt x="421" y="29"/>
                  <a:pt x="435" y="15"/>
                  <a:pt x="450" y="1"/>
                </a:cubicBezTo>
                <a:cubicBezTo>
                  <a:pt x="450" y="0"/>
                  <a:pt x="450" y="0"/>
                  <a:pt x="450" y="0"/>
                </a:cubicBezTo>
                <a:cubicBezTo>
                  <a:pt x="434" y="14"/>
                  <a:pt x="420" y="28"/>
                  <a:pt x="405" y="43"/>
                </a:cubicBezTo>
                <a:cubicBezTo>
                  <a:pt x="391" y="57"/>
                  <a:pt x="377" y="72"/>
                  <a:pt x="363" y="88"/>
                </a:cubicBezTo>
                <a:cubicBezTo>
                  <a:pt x="335" y="118"/>
                  <a:pt x="308" y="149"/>
                  <a:pt x="283" y="181"/>
                </a:cubicBezTo>
                <a:cubicBezTo>
                  <a:pt x="232" y="246"/>
                  <a:pt x="185" y="314"/>
                  <a:pt x="145" y="386"/>
                </a:cubicBezTo>
                <a:cubicBezTo>
                  <a:pt x="104" y="457"/>
                  <a:pt x="70" y="533"/>
                  <a:pt x="45" y="611"/>
                </a:cubicBezTo>
                <a:cubicBezTo>
                  <a:pt x="19" y="690"/>
                  <a:pt x="3" y="771"/>
                  <a:pt x="0" y="854"/>
                </a:cubicBezTo>
                <a:cubicBezTo>
                  <a:pt x="0" y="856"/>
                  <a:pt x="0" y="857"/>
                  <a:pt x="0" y="859"/>
                </a:cubicBezTo>
                <a:cubicBezTo>
                  <a:pt x="2" y="865"/>
                  <a:pt x="4" y="872"/>
                  <a:pt x="7" y="878"/>
                </a:cubicBezTo>
                <a:cubicBezTo>
                  <a:pt x="7" y="870"/>
                  <a:pt x="7" y="862"/>
                  <a:pt x="7" y="854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922680" y="6530040"/>
            <a:ext cx="161640" cy="336960"/>
          </a:xfrm>
          <a:custGeom>
            <a:avLst/>
            <a:gdLst/>
            <a:ahLst/>
            <a:rect l="0" t="0" r="r" b="b"/>
            <a:pathLst>
              <a:path w="36" h="74">
                <a:moveTo>
                  <a:pt x="0" y="0"/>
                </a:moveTo>
                <a:cubicBezTo>
                  <a:pt x="7" y="24"/>
                  <a:pt x="16" y="49"/>
                  <a:pt x="26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23" y="49"/>
                  <a:pt x="11" y="24"/>
                  <a:pt x="0" y="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769680" y="5359320"/>
            <a:ext cx="37080" cy="221400"/>
          </a:xfrm>
          <a:custGeom>
            <a:avLst/>
            <a:gdLst/>
            <a:ahLst/>
            <a:rect l="0" t="0" r="r" b="b"/>
            <a:pathLst>
              <a:path w="9" h="49">
                <a:moveTo>
                  <a:pt x="7" y="44"/>
                </a:moveTo>
                <a:cubicBezTo>
                  <a:pt x="7" y="46"/>
                  <a:pt x="8" y="47"/>
                  <a:pt x="8" y="48"/>
                </a:cubicBezTo>
                <a:cubicBezTo>
                  <a:pt x="8" y="38"/>
                  <a:pt x="8" y="29"/>
                  <a:pt x="8" y="19"/>
                </a:cubicBezTo>
                <a:cubicBezTo>
                  <a:pt x="5" y="13"/>
                  <a:pt x="3" y="6"/>
                  <a:pt x="1" y="0"/>
                </a:cubicBezTo>
                <a:cubicBezTo>
                  <a:pt x="0" y="9"/>
                  <a:pt x="0" y="17"/>
                  <a:pt x="0" y="26"/>
                </a:cubicBezTo>
                <a:cubicBezTo>
                  <a:pt x="2" y="32"/>
                  <a:pt x="5" y="38"/>
                  <a:pt x="7" y="44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849960" y="6244560"/>
            <a:ext cx="238320" cy="622080"/>
          </a:xfrm>
          <a:custGeom>
            <a:avLst/>
            <a:gdLst/>
            <a:ahLst/>
            <a:rect l="0" t="0" r="r" b="b"/>
            <a:pathLst>
              <a:path w="53" h="136">
                <a:moveTo>
                  <a:pt x="7" y="18"/>
                </a:moveTo>
                <a:cubicBezTo>
                  <a:pt x="5" y="12"/>
                  <a:pt x="2" y="6"/>
                  <a:pt x="0" y="0"/>
                </a:cubicBezTo>
                <a:cubicBezTo>
                  <a:pt x="3" y="16"/>
                  <a:pt x="7" y="32"/>
                  <a:pt x="12" y="48"/>
                </a:cubicBezTo>
                <a:cubicBezTo>
                  <a:pt x="13" y="53"/>
                  <a:pt x="14" y="57"/>
                  <a:pt x="16" y="62"/>
                </a:cubicBezTo>
                <a:cubicBezTo>
                  <a:pt x="27" y="86"/>
                  <a:pt x="39" y="111"/>
                  <a:pt x="51" y="135"/>
                </a:cubicBezTo>
                <a:cubicBezTo>
                  <a:pt x="52" y="135"/>
                  <a:pt x="52" y="135"/>
                  <a:pt x="52" y="135"/>
                </a:cubicBezTo>
                <a:cubicBezTo>
                  <a:pt x="41" y="109"/>
                  <a:pt x="32" y="83"/>
                  <a:pt x="24" y="56"/>
                </a:cubicBezTo>
                <a:cubicBezTo>
                  <a:pt x="18" y="43"/>
                  <a:pt x="13" y="31"/>
                  <a:pt x="7" y="18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3"/>
          <p:cNvSpPr/>
          <p:nvPr/>
        </p:nvSpPr>
        <p:spPr>
          <a:xfrm>
            <a:off x="27360" y="-720"/>
            <a:ext cx="493920" cy="4400640"/>
          </a:xfrm>
          <a:custGeom>
            <a:avLst/>
            <a:gdLst/>
            <a:ahLst/>
            <a:rect l="0" t="0" r="r" b="b"/>
            <a:pathLst>
              <a:path w="104" h="921">
                <a:moveTo>
                  <a:pt x="7" y="210"/>
                </a:moveTo>
                <a:cubicBezTo>
                  <a:pt x="11" y="288"/>
                  <a:pt x="17" y="367"/>
                  <a:pt x="26" y="445"/>
                </a:cubicBezTo>
                <a:cubicBezTo>
                  <a:pt x="34" y="523"/>
                  <a:pt x="44" y="601"/>
                  <a:pt x="57" y="679"/>
                </a:cubicBezTo>
                <a:cubicBezTo>
                  <a:pt x="69" y="757"/>
                  <a:pt x="84" y="834"/>
                  <a:pt x="101" y="911"/>
                </a:cubicBezTo>
                <a:cubicBezTo>
                  <a:pt x="102" y="914"/>
                  <a:pt x="103" y="917"/>
                  <a:pt x="103" y="920"/>
                </a:cubicBezTo>
                <a:cubicBezTo>
                  <a:pt x="102" y="905"/>
                  <a:pt x="100" y="889"/>
                  <a:pt x="99" y="874"/>
                </a:cubicBezTo>
                <a:cubicBezTo>
                  <a:pt x="99" y="871"/>
                  <a:pt x="99" y="868"/>
                  <a:pt x="99" y="866"/>
                </a:cubicBezTo>
                <a:cubicBezTo>
                  <a:pt x="85" y="803"/>
                  <a:pt x="73" y="741"/>
                  <a:pt x="63" y="678"/>
                </a:cubicBezTo>
                <a:cubicBezTo>
                  <a:pt x="50" y="600"/>
                  <a:pt x="39" y="523"/>
                  <a:pt x="30" y="444"/>
                </a:cubicBezTo>
                <a:cubicBezTo>
                  <a:pt x="21" y="366"/>
                  <a:pt x="14" y="288"/>
                  <a:pt x="9" y="209"/>
                </a:cubicBezTo>
                <a:cubicBezTo>
                  <a:pt x="7" y="170"/>
                  <a:pt x="5" y="131"/>
                  <a:pt x="3" y="92"/>
                </a:cubicBezTo>
                <a:cubicBezTo>
                  <a:pt x="2" y="61"/>
                  <a:pt x="1" y="31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1"/>
                  <a:pt x="1" y="61"/>
                  <a:pt x="1" y="92"/>
                </a:cubicBezTo>
                <a:cubicBezTo>
                  <a:pt x="3" y="131"/>
                  <a:pt x="4" y="170"/>
                  <a:pt x="7" y="21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CustomShape 14"/>
          <p:cNvSpPr/>
          <p:nvPr/>
        </p:nvSpPr>
        <p:spPr>
          <a:xfrm>
            <a:off x="550440" y="4316400"/>
            <a:ext cx="423000" cy="1580400"/>
          </a:xfrm>
          <a:custGeom>
            <a:avLst/>
            <a:gdLst/>
            <a:ahLst/>
            <a:rect l="0" t="0" r="r" b="b"/>
            <a:pathLst>
              <a:path w="89" h="331">
                <a:moveTo>
                  <a:pt x="53" y="229"/>
                </a:moveTo>
                <a:cubicBezTo>
                  <a:pt x="64" y="263"/>
                  <a:pt x="75" y="297"/>
                  <a:pt x="88" y="330"/>
                </a:cubicBezTo>
                <a:cubicBezTo>
                  <a:pt x="88" y="323"/>
                  <a:pt x="88" y="315"/>
                  <a:pt x="88" y="308"/>
                </a:cubicBezTo>
                <a:cubicBezTo>
                  <a:pt x="88" y="307"/>
                  <a:pt x="88" y="305"/>
                  <a:pt x="88" y="304"/>
                </a:cubicBezTo>
                <a:cubicBezTo>
                  <a:pt x="79" y="278"/>
                  <a:pt x="70" y="252"/>
                  <a:pt x="62" y="226"/>
                </a:cubicBezTo>
                <a:cubicBezTo>
                  <a:pt x="38" y="152"/>
                  <a:pt x="17" y="76"/>
                  <a:pt x="0" y="0"/>
                </a:cubicBezTo>
                <a:cubicBezTo>
                  <a:pt x="2" y="21"/>
                  <a:pt x="4" y="42"/>
                  <a:pt x="7" y="63"/>
                </a:cubicBezTo>
                <a:cubicBezTo>
                  <a:pt x="21" y="119"/>
                  <a:pt x="36" y="174"/>
                  <a:pt x="53" y="22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CustomShape 15"/>
          <p:cNvSpPr/>
          <p:nvPr/>
        </p:nvSpPr>
        <p:spPr>
          <a:xfrm>
            <a:off x="1006200" y="5862600"/>
            <a:ext cx="430560" cy="990360"/>
          </a:xfrm>
          <a:custGeom>
            <a:avLst/>
            <a:gdLst/>
            <a:ahLst/>
            <a:rect l="0" t="0" r="r" b="b"/>
            <a:pathLst>
              <a:path w="91" h="208">
                <a:moveTo>
                  <a:pt x="6" y="15"/>
                </a:moveTo>
                <a:cubicBezTo>
                  <a:pt x="4" y="10"/>
                  <a:pt x="2" y="5"/>
                  <a:pt x="0" y="0"/>
                </a:cubicBezTo>
                <a:cubicBezTo>
                  <a:pt x="0" y="9"/>
                  <a:pt x="0" y="19"/>
                  <a:pt x="1" y="29"/>
                </a:cubicBezTo>
                <a:cubicBezTo>
                  <a:pt x="14" y="62"/>
                  <a:pt x="27" y="95"/>
                  <a:pt x="42" y="127"/>
                </a:cubicBezTo>
                <a:cubicBezTo>
                  <a:pt x="54" y="154"/>
                  <a:pt x="67" y="181"/>
                  <a:pt x="80" y="207"/>
                </a:cubicBezTo>
                <a:cubicBezTo>
                  <a:pt x="90" y="207"/>
                  <a:pt x="90" y="207"/>
                  <a:pt x="90" y="207"/>
                </a:cubicBezTo>
                <a:cubicBezTo>
                  <a:pt x="76" y="180"/>
                  <a:pt x="63" y="152"/>
                  <a:pt x="50" y="123"/>
                </a:cubicBezTo>
                <a:cubicBezTo>
                  <a:pt x="34" y="88"/>
                  <a:pt x="20" y="51"/>
                  <a:pt x="6" y="15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CustomShape 16"/>
          <p:cNvSpPr/>
          <p:nvPr/>
        </p:nvSpPr>
        <p:spPr>
          <a:xfrm>
            <a:off x="521640" y="4364280"/>
            <a:ext cx="551520" cy="2235600"/>
          </a:xfrm>
          <a:custGeom>
            <a:avLst/>
            <a:gdLst/>
            <a:ahLst/>
            <a:rect l="0" t="0" r="r" b="b"/>
            <a:pathLst>
              <a:path w="116" h="468">
                <a:moveTo>
                  <a:pt x="101" y="409"/>
                </a:moveTo>
                <a:cubicBezTo>
                  <a:pt x="93" y="388"/>
                  <a:pt x="85" y="366"/>
                  <a:pt x="78" y="344"/>
                </a:cubicBezTo>
                <a:cubicBezTo>
                  <a:pt x="57" y="281"/>
                  <a:pt x="41" y="216"/>
                  <a:pt x="29" y="151"/>
                </a:cubicBezTo>
                <a:cubicBezTo>
                  <a:pt x="22" y="119"/>
                  <a:pt x="17" y="86"/>
                  <a:pt x="13" y="53"/>
                </a:cubicBezTo>
                <a:cubicBezTo>
                  <a:pt x="9" y="35"/>
                  <a:pt x="4" y="18"/>
                  <a:pt x="0" y="0"/>
                </a:cubicBezTo>
                <a:cubicBezTo>
                  <a:pt x="5" y="51"/>
                  <a:pt x="12" y="102"/>
                  <a:pt x="21" y="152"/>
                </a:cubicBezTo>
                <a:cubicBezTo>
                  <a:pt x="33" y="218"/>
                  <a:pt x="49" y="283"/>
                  <a:pt x="69" y="347"/>
                </a:cubicBezTo>
                <a:cubicBezTo>
                  <a:pt x="79" y="378"/>
                  <a:pt x="90" y="410"/>
                  <a:pt x="103" y="441"/>
                </a:cubicBezTo>
                <a:cubicBezTo>
                  <a:pt x="107" y="449"/>
                  <a:pt x="111" y="458"/>
                  <a:pt x="115" y="467"/>
                </a:cubicBezTo>
                <a:cubicBezTo>
                  <a:pt x="114" y="464"/>
                  <a:pt x="113" y="461"/>
                  <a:pt x="112" y="458"/>
                </a:cubicBezTo>
                <a:cubicBezTo>
                  <a:pt x="108" y="442"/>
                  <a:pt x="104" y="425"/>
                  <a:pt x="101" y="40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CustomShape 17"/>
          <p:cNvSpPr/>
          <p:nvPr/>
        </p:nvSpPr>
        <p:spPr>
          <a:xfrm>
            <a:off x="468000" y="1289160"/>
            <a:ext cx="173880" cy="3026880"/>
          </a:xfrm>
          <a:custGeom>
            <a:avLst/>
            <a:gdLst/>
            <a:ahLst/>
            <a:rect l="0" t="0" r="r" b="b"/>
            <a:pathLst>
              <a:path w="37" h="634">
                <a:moveTo>
                  <a:pt x="17" y="633"/>
                </a:moveTo>
                <a:cubicBezTo>
                  <a:pt x="15" y="621"/>
                  <a:pt x="14" y="609"/>
                  <a:pt x="13" y="597"/>
                </a:cubicBezTo>
                <a:cubicBezTo>
                  <a:pt x="8" y="530"/>
                  <a:pt x="5" y="464"/>
                  <a:pt x="5" y="398"/>
                </a:cubicBezTo>
                <a:cubicBezTo>
                  <a:pt x="5" y="331"/>
                  <a:pt x="8" y="265"/>
                  <a:pt x="13" y="198"/>
                </a:cubicBezTo>
                <a:cubicBezTo>
                  <a:pt x="15" y="165"/>
                  <a:pt x="18" y="132"/>
                  <a:pt x="22" y="99"/>
                </a:cubicBezTo>
                <a:cubicBezTo>
                  <a:pt x="26" y="66"/>
                  <a:pt x="30" y="33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9" y="33"/>
                  <a:pt x="24" y="66"/>
                  <a:pt x="20" y="99"/>
                </a:cubicBezTo>
                <a:cubicBezTo>
                  <a:pt x="16" y="132"/>
                  <a:pt x="13" y="165"/>
                  <a:pt x="10" y="198"/>
                </a:cubicBezTo>
                <a:cubicBezTo>
                  <a:pt x="4" y="264"/>
                  <a:pt x="1" y="331"/>
                  <a:pt x="1" y="398"/>
                </a:cubicBezTo>
                <a:cubicBezTo>
                  <a:pt x="0" y="461"/>
                  <a:pt x="2" y="525"/>
                  <a:pt x="7" y="589"/>
                </a:cubicBezTo>
                <a:cubicBezTo>
                  <a:pt x="10" y="603"/>
                  <a:pt x="13" y="618"/>
                  <a:pt x="16" y="632"/>
                </a:cubicBezTo>
                <a:cubicBezTo>
                  <a:pt x="16" y="632"/>
                  <a:pt x="17" y="633"/>
                  <a:pt x="17" y="633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CustomShape 18"/>
          <p:cNvSpPr/>
          <p:nvPr/>
        </p:nvSpPr>
        <p:spPr>
          <a:xfrm>
            <a:off x="1111680" y="6571440"/>
            <a:ext cx="133920" cy="281160"/>
          </a:xfrm>
          <a:custGeom>
            <a:avLst/>
            <a:gdLst/>
            <a:ahLst/>
            <a:rect l="0" t="0" r="r" b="b"/>
            <a:pathLst>
              <a:path w="29" h="60">
                <a:moveTo>
                  <a:pt x="22" y="59"/>
                </a:moveTo>
                <a:cubicBezTo>
                  <a:pt x="28" y="59"/>
                  <a:pt x="28" y="59"/>
                  <a:pt x="28" y="59"/>
                </a:cubicBezTo>
                <a:cubicBezTo>
                  <a:pt x="18" y="40"/>
                  <a:pt x="9" y="20"/>
                  <a:pt x="0" y="0"/>
                </a:cubicBezTo>
                <a:cubicBezTo>
                  <a:pt x="6" y="20"/>
                  <a:pt x="13" y="40"/>
                  <a:pt x="22" y="5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CustomShape 19"/>
          <p:cNvSpPr/>
          <p:nvPr/>
        </p:nvSpPr>
        <p:spPr>
          <a:xfrm>
            <a:off x="502560" y="4107600"/>
            <a:ext cx="82080" cy="511200"/>
          </a:xfrm>
          <a:custGeom>
            <a:avLst/>
            <a:gdLst/>
            <a:ahLst/>
            <a:rect l="0" t="0" r="r" b="b"/>
            <a:pathLst>
              <a:path w="18" h="108">
                <a:moveTo>
                  <a:pt x="4" y="54"/>
                </a:moveTo>
                <a:cubicBezTo>
                  <a:pt x="8" y="72"/>
                  <a:pt x="13" y="89"/>
                  <a:pt x="17" y="107"/>
                </a:cubicBezTo>
                <a:cubicBezTo>
                  <a:pt x="14" y="86"/>
                  <a:pt x="12" y="65"/>
                  <a:pt x="10" y="44"/>
                </a:cubicBezTo>
                <a:cubicBezTo>
                  <a:pt x="10" y="44"/>
                  <a:pt x="9" y="43"/>
                  <a:pt x="9" y="43"/>
                </a:cubicBezTo>
                <a:cubicBezTo>
                  <a:pt x="6" y="29"/>
                  <a:pt x="3" y="14"/>
                  <a:pt x="0" y="0"/>
                </a:cubicBezTo>
                <a:cubicBezTo>
                  <a:pt x="0" y="2"/>
                  <a:pt x="0" y="5"/>
                  <a:pt x="0" y="8"/>
                </a:cubicBezTo>
                <a:cubicBezTo>
                  <a:pt x="1" y="23"/>
                  <a:pt x="3" y="39"/>
                  <a:pt x="4" y="54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CustomShape 20"/>
          <p:cNvSpPr/>
          <p:nvPr/>
        </p:nvSpPr>
        <p:spPr>
          <a:xfrm>
            <a:off x="973800" y="3145680"/>
            <a:ext cx="1409760" cy="2716560"/>
          </a:xfrm>
          <a:custGeom>
            <a:avLst/>
            <a:gdLst/>
            <a:ahLst/>
            <a:rect l="0" t="0" r="r" b="b"/>
            <a:pathLst>
              <a:path w="295" h="569">
                <a:moveTo>
                  <a:pt x="8" y="553"/>
                </a:moveTo>
                <a:cubicBezTo>
                  <a:pt x="9" y="501"/>
                  <a:pt x="19" y="448"/>
                  <a:pt x="35" y="397"/>
                </a:cubicBezTo>
                <a:cubicBezTo>
                  <a:pt x="51" y="347"/>
                  <a:pt x="73" y="298"/>
                  <a:pt x="99" y="252"/>
                </a:cubicBezTo>
                <a:cubicBezTo>
                  <a:pt x="124" y="205"/>
                  <a:pt x="154" y="161"/>
                  <a:pt x="187" y="119"/>
                </a:cubicBezTo>
                <a:cubicBezTo>
                  <a:pt x="203" y="98"/>
                  <a:pt x="220" y="77"/>
                  <a:pt x="238" y="58"/>
                </a:cubicBezTo>
                <a:cubicBezTo>
                  <a:pt x="247" y="48"/>
                  <a:pt x="256" y="38"/>
                  <a:pt x="265" y="28"/>
                </a:cubicBezTo>
                <a:cubicBezTo>
                  <a:pt x="274" y="19"/>
                  <a:pt x="284" y="9"/>
                  <a:pt x="294" y="0"/>
                </a:cubicBezTo>
                <a:cubicBezTo>
                  <a:pt x="293" y="0"/>
                  <a:pt x="293" y="0"/>
                  <a:pt x="293" y="0"/>
                </a:cubicBezTo>
                <a:cubicBezTo>
                  <a:pt x="283" y="9"/>
                  <a:pt x="273" y="18"/>
                  <a:pt x="264" y="27"/>
                </a:cubicBezTo>
                <a:cubicBezTo>
                  <a:pt x="255" y="37"/>
                  <a:pt x="246" y="47"/>
                  <a:pt x="237" y="56"/>
                </a:cubicBezTo>
                <a:cubicBezTo>
                  <a:pt x="218" y="76"/>
                  <a:pt x="201" y="96"/>
                  <a:pt x="185" y="117"/>
                </a:cubicBezTo>
                <a:cubicBezTo>
                  <a:pt x="151" y="159"/>
                  <a:pt x="121" y="203"/>
                  <a:pt x="95" y="249"/>
                </a:cubicBezTo>
                <a:cubicBezTo>
                  <a:pt x="68" y="296"/>
                  <a:pt x="46" y="345"/>
                  <a:pt x="30" y="396"/>
                </a:cubicBezTo>
                <a:cubicBezTo>
                  <a:pt x="13" y="445"/>
                  <a:pt x="3" y="497"/>
                  <a:pt x="0" y="549"/>
                </a:cubicBezTo>
                <a:cubicBezTo>
                  <a:pt x="3" y="555"/>
                  <a:pt x="5" y="561"/>
                  <a:pt x="7" y="568"/>
                </a:cubicBezTo>
                <a:cubicBezTo>
                  <a:pt x="7" y="563"/>
                  <a:pt x="7" y="558"/>
                  <a:pt x="8" y="553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" name="CustomShape 21"/>
          <p:cNvSpPr/>
          <p:nvPr/>
        </p:nvSpPr>
        <p:spPr>
          <a:xfrm>
            <a:off x="1073520" y="6600240"/>
            <a:ext cx="120240" cy="252720"/>
          </a:xfrm>
          <a:custGeom>
            <a:avLst/>
            <a:gdLst/>
            <a:ahLst/>
            <a:rect l="0" t="0" r="r" b="b"/>
            <a:pathLst>
              <a:path w="26" h="54">
                <a:moveTo>
                  <a:pt x="0" y="0"/>
                </a:moveTo>
                <a:cubicBezTo>
                  <a:pt x="5" y="18"/>
                  <a:pt x="12" y="36"/>
                  <a:pt x="19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6" y="36"/>
                  <a:pt x="8" y="18"/>
                  <a:pt x="0" y="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" name="CustomShape 22"/>
          <p:cNvSpPr/>
          <p:nvPr/>
        </p:nvSpPr>
        <p:spPr>
          <a:xfrm>
            <a:off x="973800" y="5897160"/>
            <a:ext cx="137520" cy="673920"/>
          </a:xfrm>
          <a:custGeom>
            <a:avLst/>
            <a:gdLst/>
            <a:ahLst/>
            <a:rect l="0" t="0" r="r" b="b"/>
            <a:pathLst>
              <a:path w="30" h="142">
                <a:moveTo>
                  <a:pt x="0" y="0"/>
                </a:moveTo>
                <a:cubicBezTo>
                  <a:pt x="0" y="30"/>
                  <a:pt x="2" y="60"/>
                  <a:pt x="7" y="89"/>
                </a:cubicBezTo>
                <a:cubicBezTo>
                  <a:pt x="11" y="98"/>
                  <a:pt x="14" y="108"/>
                  <a:pt x="18" y="117"/>
                </a:cubicBezTo>
                <a:cubicBezTo>
                  <a:pt x="22" y="125"/>
                  <a:pt x="25" y="133"/>
                  <a:pt x="29" y="141"/>
                </a:cubicBezTo>
                <a:cubicBezTo>
                  <a:pt x="28" y="139"/>
                  <a:pt x="28" y="137"/>
                  <a:pt x="27" y="135"/>
                </a:cubicBezTo>
                <a:cubicBezTo>
                  <a:pt x="16" y="98"/>
                  <a:pt x="10" y="60"/>
                  <a:pt x="8" y="22"/>
                </a:cubicBezTo>
                <a:cubicBezTo>
                  <a:pt x="7" y="18"/>
                  <a:pt x="5" y="15"/>
                  <a:pt x="4" y="11"/>
                </a:cubicBezTo>
                <a:cubicBezTo>
                  <a:pt x="2" y="7"/>
                  <a:pt x="1" y="3"/>
                  <a:pt x="0" y="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" name="CustomShape 23"/>
          <p:cNvSpPr/>
          <p:nvPr/>
        </p:nvSpPr>
        <p:spPr>
          <a:xfrm>
            <a:off x="973800" y="5772600"/>
            <a:ext cx="37800" cy="227520"/>
          </a:xfrm>
          <a:custGeom>
            <a:avLst/>
            <a:gdLst/>
            <a:ahLst/>
            <a:rect l="0" t="0" r="r" b="b"/>
            <a:pathLst>
              <a:path w="9" h="49">
                <a:moveTo>
                  <a:pt x="0" y="26"/>
                </a:moveTo>
                <a:cubicBezTo>
                  <a:pt x="1" y="29"/>
                  <a:pt x="2" y="33"/>
                  <a:pt x="4" y="37"/>
                </a:cubicBezTo>
                <a:cubicBezTo>
                  <a:pt x="5" y="41"/>
                  <a:pt x="7" y="44"/>
                  <a:pt x="8" y="48"/>
                </a:cubicBezTo>
                <a:cubicBezTo>
                  <a:pt x="7" y="38"/>
                  <a:pt x="7" y="28"/>
                  <a:pt x="7" y="19"/>
                </a:cubicBezTo>
                <a:cubicBezTo>
                  <a:pt x="5" y="12"/>
                  <a:pt x="3" y="6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0" y="11"/>
                  <a:pt x="0" y="19"/>
                  <a:pt x="0" y="26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" name="CustomShape 24"/>
          <p:cNvSpPr/>
          <p:nvPr/>
        </p:nvSpPr>
        <p:spPr>
          <a:xfrm>
            <a:off x="1006200" y="6322680"/>
            <a:ext cx="210240" cy="530280"/>
          </a:xfrm>
          <a:custGeom>
            <a:avLst/>
            <a:gdLst/>
            <a:ahLst/>
            <a:rect l="0" t="0" r="r" b="b"/>
            <a:pathLst>
              <a:path w="45" h="112">
                <a:moveTo>
                  <a:pt x="11" y="28"/>
                </a:moveTo>
                <a:cubicBezTo>
                  <a:pt x="7" y="19"/>
                  <a:pt x="4" y="9"/>
                  <a:pt x="0" y="0"/>
                </a:cubicBezTo>
                <a:cubicBezTo>
                  <a:pt x="3" y="16"/>
                  <a:pt x="7" y="33"/>
                  <a:pt x="11" y="49"/>
                </a:cubicBezTo>
                <a:cubicBezTo>
                  <a:pt x="12" y="52"/>
                  <a:pt x="13" y="55"/>
                  <a:pt x="14" y="58"/>
                </a:cubicBezTo>
                <a:cubicBezTo>
                  <a:pt x="22" y="76"/>
                  <a:pt x="30" y="94"/>
                  <a:pt x="39" y="111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35" y="92"/>
                  <a:pt x="28" y="72"/>
                  <a:pt x="22" y="52"/>
                </a:cubicBezTo>
                <a:cubicBezTo>
                  <a:pt x="18" y="44"/>
                  <a:pt x="15" y="36"/>
                  <a:pt x="11" y="28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" name="CustomShape 25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4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5" name="PlaceHolder 26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it-IT" sz="5400" strike="noStrike">
                <a:solidFill>
                  <a:srgbClr val="262626"/>
                </a:solidFill>
                <a:latin typeface="Century Gothic"/>
              </a:rPr>
              <a:t>Fare clic per modificare lo stile del titolo</a:t>
            </a:r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subTitle"/>
          </p:nvPr>
        </p:nvSpPr>
        <p:spPr>
          <a:xfrm>
            <a:off x="2589120" y="4777200"/>
            <a:ext cx="8915040" cy="1126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it-IT" strike="noStrike">
                <a:solidFill>
                  <a:srgbClr val="595959"/>
                </a:solidFill>
                <a:latin typeface="Century Gothic"/>
              </a:rPr>
              <a:t>Fare clic per modificare lo stile del sottotitolo dello schema</a:t>
            </a:r>
            <a:endParaRPr/>
          </a:p>
        </p:txBody>
      </p:sp>
      <p:sp>
        <p:nvSpPr>
          <p:cNvPr id="27" name="PlaceHolder 28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it-IT" sz="900" strike="noStrike">
                <a:solidFill>
                  <a:srgbClr val="8b8b8b"/>
                </a:solidFill>
                <a:latin typeface="Century Gothic"/>
              </a:rPr>
              <a:t>24/10/17</a:t>
            </a:r>
            <a:endParaRPr/>
          </a:p>
        </p:txBody>
      </p:sp>
      <p:sp>
        <p:nvSpPr>
          <p:cNvPr id="28" name="PlaceHolder 29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29" name="CustomShape 30"/>
          <p:cNvSpPr/>
          <p:nvPr/>
        </p:nvSpPr>
        <p:spPr>
          <a:xfrm>
            <a:off x="0" y="4323960"/>
            <a:ext cx="1744200" cy="778320"/>
          </a:xfrm>
          <a:custGeom>
            <a:avLst/>
            <a:gdLst/>
            <a:ahLst/>
            <a:rect l="0" t="0" r="r" b="b"/>
            <a:pathLst>
              <a:path w="373" h="167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" name="PlaceHolder 31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838719A-D6B2-49CA-8B3C-E7AC6958920F}" type="slidenum">
              <a:rPr lang="it-IT" sz="2000" strike="noStrike">
                <a:solidFill>
                  <a:srgbClr val="feffff"/>
                </a:solidFill>
                <a:latin typeface="Century Gothic"/>
              </a:rPr>
              <a:t>&lt;numero&gt;</a:t>
            </a:fld>
            <a:endParaRPr/>
          </a:p>
        </p:txBody>
      </p:sp>
      <p:sp>
        <p:nvSpPr>
          <p:cNvPr id="31" name="PlaceHolder 3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it-IT">
                <a:latin typeface="Century Gothic"/>
              </a:rPr>
              <a:t>Fai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z="1400">
                <a:latin typeface="Century Gothic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z="1200">
                <a:latin typeface="Century Gothic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z="1200">
                <a:latin typeface="Century Gothic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2000">
                <a:latin typeface="Century Gothic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000">
                <a:latin typeface="Century Gothic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000">
                <a:latin typeface="Century Gothic"/>
              </a:rPr>
              <a:t>Settimo livello struttura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0" y="2575080"/>
            <a:ext cx="100440" cy="625680"/>
          </a:xfrm>
          <a:custGeom>
            <a:avLst/>
            <a:gdLst/>
            <a:ahLst/>
            <a:rect l="0" t="0" r="r" b="b"/>
            <a:pathLst>
              <a:path w="23" h="137">
                <a:moveTo>
                  <a:pt x="22" y="136"/>
                </a:moveTo>
                <a:cubicBezTo>
                  <a:pt x="20" y="117"/>
                  <a:pt x="19" y="99"/>
                  <a:pt x="17" y="80"/>
                </a:cubicBezTo>
                <a:cubicBezTo>
                  <a:pt x="11" y="54"/>
                  <a:pt x="6" y="27"/>
                  <a:pt x="0" y="0"/>
                </a:cubicBezTo>
                <a:cubicBezTo>
                  <a:pt x="0" y="35"/>
                  <a:pt x="0" y="35"/>
                  <a:pt x="0" y="35"/>
                </a:cubicBezTo>
                <a:cubicBezTo>
                  <a:pt x="6" y="64"/>
                  <a:pt x="13" y="94"/>
                  <a:pt x="20" y="124"/>
                </a:cubicBezTo>
                <a:cubicBezTo>
                  <a:pt x="20" y="128"/>
                  <a:pt x="21" y="132"/>
                  <a:pt x="22" y="136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2"/>
          <p:cNvSpPr/>
          <p:nvPr/>
        </p:nvSpPr>
        <p:spPr>
          <a:xfrm>
            <a:off x="128520" y="3156480"/>
            <a:ext cx="646200" cy="2322000"/>
          </a:xfrm>
          <a:custGeom>
            <a:avLst/>
            <a:gdLst/>
            <a:ahLst/>
            <a:rect l="0" t="0" r="r" b="b"/>
            <a:pathLst>
              <a:path w="141" h="505">
                <a:moveTo>
                  <a:pt x="86" y="350"/>
                </a:moveTo>
                <a:cubicBezTo>
                  <a:pt x="103" y="402"/>
                  <a:pt x="120" y="453"/>
                  <a:pt x="139" y="504"/>
                </a:cubicBezTo>
                <a:cubicBezTo>
                  <a:pt x="139" y="495"/>
                  <a:pt x="139" y="487"/>
                  <a:pt x="140" y="478"/>
                </a:cubicBezTo>
                <a:cubicBezTo>
                  <a:pt x="124" y="435"/>
                  <a:pt x="109" y="391"/>
                  <a:pt x="95" y="347"/>
                </a:cubicBezTo>
                <a:cubicBezTo>
                  <a:pt x="58" y="233"/>
                  <a:pt x="27" y="117"/>
                  <a:pt x="0" y="0"/>
                </a:cubicBezTo>
                <a:cubicBezTo>
                  <a:pt x="2" y="20"/>
                  <a:pt x="4" y="41"/>
                  <a:pt x="6" y="61"/>
                </a:cubicBezTo>
                <a:cubicBezTo>
                  <a:pt x="30" y="158"/>
                  <a:pt x="56" y="255"/>
                  <a:pt x="86" y="35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3"/>
          <p:cNvSpPr/>
          <p:nvPr/>
        </p:nvSpPr>
        <p:spPr>
          <a:xfrm>
            <a:off x="807120" y="5447160"/>
            <a:ext cx="609120" cy="1419840"/>
          </a:xfrm>
          <a:custGeom>
            <a:avLst/>
            <a:gdLst/>
            <a:ahLst/>
            <a:rect l="0" t="0" r="r" b="b"/>
            <a:pathLst>
              <a:path w="133" h="309">
                <a:moveTo>
                  <a:pt x="8" y="22"/>
                </a:moveTo>
                <a:cubicBezTo>
                  <a:pt x="5" y="15"/>
                  <a:pt x="2" y="8"/>
                  <a:pt x="0" y="0"/>
                </a:cubicBezTo>
                <a:cubicBezTo>
                  <a:pt x="0" y="10"/>
                  <a:pt x="0" y="19"/>
                  <a:pt x="0" y="29"/>
                </a:cubicBezTo>
                <a:cubicBezTo>
                  <a:pt x="21" y="85"/>
                  <a:pt x="44" y="140"/>
                  <a:pt x="68" y="194"/>
                </a:cubicBezTo>
                <a:cubicBezTo>
                  <a:pt x="85" y="232"/>
                  <a:pt x="104" y="270"/>
                  <a:pt x="123" y="308"/>
                </a:cubicBezTo>
                <a:cubicBezTo>
                  <a:pt x="132" y="308"/>
                  <a:pt x="132" y="308"/>
                  <a:pt x="132" y="308"/>
                </a:cubicBezTo>
                <a:cubicBezTo>
                  <a:pt x="113" y="269"/>
                  <a:pt x="94" y="230"/>
                  <a:pt x="77" y="190"/>
                </a:cubicBezTo>
                <a:cubicBezTo>
                  <a:pt x="52" y="135"/>
                  <a:pt x="29" y="79"/>
                  <a:pt x="8" y="22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4"/>
          <p:cNvSpPr/>
          <p:nvPr/>
        </p:nvSpPr>
        <p:spPr>
          <a:xfrm>
            <a:off x="959760" y="6503760"/>
            <a:ext cx="171000" cy="363240"/>
          </a:xfrm>
          <a:custGeom>
            <a:avLst/>
            <a:gdLst/>
            <a:ahLst/>
            <a:rect l="0" t="0" r="r" b="b"/>
            <a:pathLst>
              <a:path w="38" h="80">
                <a:moveTo>
                  <a:pt x="28" y="79"/>
                </a:moveTo>
                <a:cubicBezTo>
                  <a:pt x="37" y="79"/>
                  <a:pt x="37" y="79"/>
                  <a:pt x="37" y="79"/>
                </a:cubicBezTo>
                <a:cubicBezTo>
                  <a:pt x="24" y="53"/>
                  <a:pt x="12" y="27"/>
                  <a:pt x="0" y="0"/>
                </a:cubicBezTo>
                <a:cubicBezTo>
                  <a:pt x="8" y="27"/>
                  <a:pt x="17" y="53"/>
                  <a:pt x="28" y="79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5"/>
          <p:cNvSpPr/>
          <p:nvPr/>
        </p:nvSpPr>
        <p:spPr>
          <a:xfrm>
            <a:off x="100800" y="3201120"/>
            <a:ext cx="821520" cy="3328200"/>
          </a:xfrm>
          <a:custGeom>
            <a:avLst/>
            <a:gdLst/>
            <a:ahLst/>
            <a:rect l="0" t="0" r="r" b="b"/>
            <a:pathLst>
              <a:path w="179" h="723">
                <a:moveTo>
                  <a:pt x="162" y="660"/>
                </a:moveTo>
                <a:cubicBezTo>
                  <a:pt x="145" y="618"/>
                  <a:pt x="130" y="576"/>
                  <a:pt x="116" y="534"/>
                </a:cubicBezTo>
                <a:cubicBezTo>
                  <a:pt x="84" y="437"/>
                  <a:pt x="59" y="337"/>
                  <a:pt x="40" y="236"/>
                </a:cubicBezTo>
                <a:cubicBezTo>
                  <a:pt x="29" y="175"/>
                  <a:pt x="20" y="113"/>
                  <a:pt x="12" y="51"/>
                </a:cubicBezTo>
                <a:cubicBezTo>
                  <a:pt x="8" y="34"/>
                  <a:pt x="4" y="17"/>
                  <a:pt x="0" y="0"/>
                </a:cubicBezTo>
                <a:cubicBezTo>
                  <a:pt x="8" y="79"/>
                  <a:pt x="19" y="159"/>
                  <a:pt x="33" y="237"/>
                </a:cubicBezTo>
                <a:cubicBezTo>
                  <a:pt x="51" y="339"/>
                  <a:pt x="76" y="439"/>
                  <a:pt x="107" y="537"/>
                </a:cubicBezTo>
                <a:cubicBezTo>
                  <a:pt x="123" y="586"/>
                  <a:pt x="141" y="634"/>
                  <a:pt x="160" y="681"/>
                </a:cubicBezTo>
                <a:cubicBezTo>
                  <a:pt x="166" y="695"/>
                  <a:pt x="172" y="708"/>
                  <a:pt x="178" y="722"/>
                </a:cubicBezTo>
                <a:cubicBezTo>
                  <a:pt x="176" y="717"/>
                  <a:pt x="175" y="713"/>
                  <a:pt x="174" y="708"/>
                </a:cubicBezTo>
                <a:cubicBezTo>
                  <a:pt x="169" y="692"/>
                  <a:pt x="165" y="676"/>
                  <a:pt x="162" y="66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6"/>
          <p:cNvSpPr/>
          <p:nvPr/>
        </p:nvSpPr>
        <p:spPr>
          <a:xfrm>
            <a:off x="22320" y="228600"/>
            <a:ext cx="105840" cy="2927520"/>
          </a:xfrm>
          <a:custGeom>
            <a:avLst/>
            <a:gdLst/>
            <a:ahLst/>
            <a:rect l="0" t="0" r="r" b="b"/>
            <a:pathLst>
              <a:path w="24" h="636">
                <a:moveTo>
                  <a:pt x="11" y="577"/>
                </a:moveTo>
                <a:cubicBezTo>
                  <a:pt x="12" y="581"/>
                  <a:pt x="12" y="585"/>
                  <a:pt x="12" y="589"/>
                </a:cubicBezTo>
                <a:cubicBezTo>
                  <a:pt x="15" y="603"/>
                  <a:pt x="19" y="617"/>
                  <a:pt x="22" y="632"/>
                </a:cubicBezTo>
                <a:cubicBezTo>
                  <a:pt x="22" y="633"/>
                  <a:pt x="22" y="634"/>
                  <a:pt x="23" y="635"/>
                </a:cubicBezTo>
                <a:cubicBezTo>
                  <a:pt x="21" y="615"/>
                  <a:pt x="19" y="596"/>
                  <a:pt x="17" y="576"/>
                </a:cubicBezTo>
                <a:cubicBezTo>
                  <a:pt x="9" y="474"/>
                  <a:pt x="5" y="372"/>
                  <a:pt x="5" y="269"/>
                </a:cubicBezTo>
                <a:cubicBezTo>
                  <a:pt x="6" y="179"/>
                  <a:pt x="9" y="90"/>
                  <a:pt x="1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5" y="89"/>
                  <a:pt x="2" y="179"/>
                  <a:pt x="1" y="269"/>
                </a:cubicBezTo>
                <a:cubicBezTo>
                  <a:pt x="0" y="372"/>
                  <a:pt x="3" y="474"/>
                  <a:pt x="11" y="577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7"/>
          <p:cNvSpPr/>
          <p:nvPr/>
        </p:nvSpPr>
        <p:spPr>
          <a:xfrm>
            <a:off x="78120" y="2944080"/>
            <a:ext cx="77760" cy="493560"/>
          </a:xfrm>
          <a:custGeom>
            <a:avLst/>
            <a:gdLst/>
            <a:ahLst/>
            <a:rect l="0" t="0" r="r" b="b"/>
            <a:pathLst>
              <a:path w="18" h="108">
                <a:moveTo>
                  <a:pt x="0" y="0"/>
                </a:moveTo>
                <a:cubicBezTo>
                  <a:pt x="2" y="19"/>
                  <a:pt x="3" y="37"/>
                  <a:pt x="5" y="56"/>
                </a:cubicBezTo>
                <a:cubicBezTo>
                  <a:pt x="9" y="73"/>
                  <a:pt x="13" y="90"/>
                  <a:pt x="17" y="107"/>
                </a:cubicBezTo>
                <a:cubicBezTo>
                  <a:pt x="15" y="87"/>
                  <a:pt x="13" y="66"/>
                  <a:pt x="11" y="46"/>
                </a:cubicBezTo>
                <a:cubicBezTo>
                  <a:pt x="10" y="45"/>
                  <a:pt x="10" y="44"/>
                  <a:pt x="10" y="43"/>
                </a:cubicBezTo>
                <a:cubicBezTo>
                  <a:pt x="7" y="28"/>
                  <a:pt x="3" y="14"/>
                  <a:pt x="0" y="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8"/>
          <p:cNvSpPr/>
          <p:nvPr/>
        </p:nvSpPr>
        <p:spPr>
          <a:xfrm>
            <a:off x="769680" y="5478840"/>
            <a:ext cx="189720" cy="1024560"/>
          </a:xfrm>
          <a:custGeom>
            <a:avLst/>
            <a:gdLst/>
            <a:ahLst/>
            <a:rect l="0" t="0" r="r" b="b"/>
            <a:pathLst>
              <a:path w="42" h="223">
                <a:moveTo>
                  <a:pt x="0" y="0"/>
                </a:moveTo>
                <a:cubicBezTo>
                  <a:pt x="0" y="31"/>
                  <a:pt x="2" y="62"/>
                  <a:pt x="5" y="93"/>
                </a:cubicBezTo>
                <a:cubicBezTo>
                  <a:pt x="8" y="117"/>
                  <a:pt x="12" y="142"/>
                  <a:pt x="17" y="166"/>
                </a:cubicBezTo>
                <a:cubicBezTo>
                  <a:pt x="19" y="172"/>
                  <a:pt x="22" y="178"/>
                  <a:pt x="24" y="184"/>
                </a:cubicBezTo>
                <a:cubicBezTo>
                  <a:pt x="30" y="197"/>
                  <a:pt x="35" y="209"/>
                  <a:pt x="41" y="222"/>
                </a:cubicBezTo>
                <a:cubicBezTo>
                  <a:pt x="40" y="219"/>
                  <a:pt x="39" y="215"/>
                  <a:pt x="38" y="212"/>
                </a:cubicBezTo>
                <a:cubicBezTo>
                  <a:pt x="26" y="172"/>
                  <a:pt x="18" y="132"/>
                  <a:pt x="13" y="92"/>
                </a:cubicBezTo>
                <a:cubicBezTo>
                  <a:pt x="11" y="68"/>
                  <a:pt x="9" y="45"/>
                  <a:pt x="8" y="22"/>
                </a:cubicBezTo>
                <a:cubicBezTo>
                  <a:pt x="8" y="21"/>
                  <a:pt x="7" y="20"/>
                  <a:pt x="7" y="18"/>
                </a:cubicBezTo>
                <a:cubicBezTo>
                  <a:pt x="5" y="12"/>
                  <a:pt x="2" y="6"/>
                  <a:pt x="0" y="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9"/>
          <p:cNvSpPr/>
          <p:nvPr/>
        </p:nvSpPr>
        <p:spPr>
          <a:xfrm>
            <a:off x="775440" y="1398960"/>
            <a:ext cx="2075760" cy="4047840"/>
          </a:xfrm>
          <a:custGeom>
            <a:avLst/>
            <a:gdLst/>
            <a:ahLst/>
            <a:rect l="0" t="0" r="r" b="b"/>
            <a:pathLst>
              <a:path w="451" h="879">
                <a:moveTo>
                  <a:pt x="7" y="854"/>
                </a:moveTo>
                <a:cubicBezTo>
                  <a:pt x="10" y="772"/>
                  <a:pt x="26" y="691"/>
                  <a:pt x="50" y="613"/>
                </a:cubicBezTo>
                <a:cubicBezTo>
                  <a:pt x="75" y="535"/>
                  <a:pt x="109" y="460"/>
                  <a:pt x="149" y="388"/>
                </a:cubicBezTo>
                <a:cubicBezTo>
                  <a:pt x="189" y="316"/>
                  <a:pt x="235" y="248"/>
                  <a:pt x="285" y="183"/>
                </a:cubicBezTo>
                <a:cubicBezTo>
                  <a:pt x="310" y="151"/>
                  <a:pt x="337" y="119"/>
                  <a:pt x="364" y="89"/>
                </a:cubicBezTo>
                <a:cubicBezTo>
                  <a:pt x="378" y="74"/>
                  <a:pt x="392" y="58"/>
                  <a:pt x="406" y="44"/>
                </a:cubicBezTo>
                <a:cubicBezTo>
                  <a:pt x="421" y="29"/>
                  <a:pt x="435" y="15"/>
                  <a:pt x="450" y="1"/>
                </a:cubicBezTo>
                <a:cubicBezTo>
                  <a:pt x="450" y="0"/>
                  <a:pt x="450" y="0"/>
                  <a:pt x="450" y="0"/>
                </a:cubicBezTo>
                <a:cubicBezTo>
                  <a:pt x="434" y="14"/>
                  <a:pt x="420" y="28"/>
                  <a:pt x="405" y="43"/>
                </a:cubicBezTo>
                <a:cubicBezTo>
                  <a:pt x="391" y="57"/>
                  <a:pt x="377" y="72"/>
                  <a:pt x="363" y="88"/>
                </a:cubicBezTo>
                <a:cubicBezTo>
                  <a:pt x="335" y="118"/>
                  <a:pt x="308" y="149"/>
                  <a:pt x="283" y="181"/>
                </a:cubicBezTo>
                <a:cubicBezTo>
                  <a:pt x="232" y="246"/>
                  <a:pt x="185" y="314"/>
                  <a:pt x="145" y="386"/>
                </a:cubicBezTo>
                <a:cubicBezTo>
                  <a:pt x="104" y="457"/>
                  <a:pt x="70" y="533"/>
                  <a:pt x="45" y="611"/>
                </a:cubicBezTo>
                <a:cubicBezTo>
                  <a:pt x="19" y="690"/>
                  <a:pt x="3" y="771"/>
                  <a:pt x="0" y="854"/>
                </a:cubicBezTo>
                <a:cubicBezTo>
                  <a:pt x="0" y="856"/>
                  <a:pt x="0" y="857"/>
                  <a:pt x="0" y="859"/>
                </a:cubicBezTo>
                <a:cubicBezTo>
                  <a:pt x="2" y="865"/>
                  <a:pt x="4" y="872"/>
                  <a:pt x="7" y="878"/>
                </a:cubicBezTo>
                <a:cubicBezTo>
                  <a:pt x="7" y="870"/>
                  <a:pt x="7" y="862"/>
                  <a:pt x="7" y="854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10"/>
          <p:cNvSpPr/>
          <p:nvPr/>
        </p:nvSpPr>
        <p:spPr>
          <a:xfrm>
            <a:off x="922680" y="6530040"/>
            <a:ext cx="161640" cy="336960"/>
          </a:xfrm>
          <a:custGeom>
            <a:avLst/>
            <a:gdLst/>
            <a:ahLst/>
            <a:rect l="0" t="0" r="r" b="b"/>
            <a:pathLst>
              <a:path w="36" h="74">
                <a:moveTo>
                  <a:pt x="0" y="0"/>
                </a:moveTo>
                <a:cubicBezTo>
                  <a:pt x="7" y="24"/>
                  <a:pt x="16" y="49"/>
                  <a:pt x="26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23" y="49"/>
                  <a:pt x="11" y="24"/>
                  <a:pt x="0" y="0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11"/>
          <p:cNvSpPr/>
          <p:nvPr/>
        </p:nvSpPr>
        <p:spPr>
          <a:xfrm>
            <a:off x="769680" y="5359320"/>
            <a:ext cx="37080" cy="221400"/>
          </a:xfrm>
          <a:custGeom>
            <a:avLst/>
            <a:gdLst/>
            <a:ahLst/>
            <a:rect l="0" t="0" r="r" b="b"/>
            <a:pathLst>
              <a:path w="9" h="49">
                <a:moveTo>
                  <a:pt x="7" y="44"/>
                </a:moveTo>
                <a:cubicBezTo>
                  <a:pt x="7" y="46"/>
                  <a:pt x="8" y="47"/>
                  <a:pt x="8" y="48"/>
                </a:cubicBezTo>
                <a:cubicBezTo>
                  <a:pt x="8" y="38"/>
                  <a:pt x="8" y="29"/>
                  <a:pt x="8" y="19"/>
                </a:cubicBezTo>
                <a:cubicBezTo>
                  <a:pt x="5" y="13"/>
                  <a:pt x="3" y="6"/>
                  <a:pt x="1" y="0"/>
                </a:cubicBezTo>
                <a:cubicBezTo>
                  <a:pt x="0" y="9"/>
                  <a:pt x="0" y="17"/>
                  <a:pt x="0" y="26"/>
                </a:cubicBezTo>
                <a:cubicBezTo>
                  <a:pt x="2" y="32"/>
                  <a:pt x="5" y="38"/>
                  <a:pt x="7" y="44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12"/>
          <p:cNvSpPr/>
          <p:nvPr/>
        </p:nvSpPr>
        <p:spPr>
          <a:xfrm>
            <a:off x="849960" y="6244560"/>
            <a:ext cx="238320" cy="622080"/>
          </a:xfrm>
          <a:custGeom>
            <a:avLst/>
            <a:gdLst/>
            <a:ahLst/>
            <a:rect l="0" t="0" r="r" b="b"/>
            <a:pathLst>
              <a:path w="53" h="136">
                <a:moveTo>
                  <a:pt x="7" y="18"/>
                </a:moveTo>
                <a:cubicBezTo>
                  <a:pt x="5" y="12"/>
                  <a:pt x="2" y="6"/>
                  <a:pt x="0" y="0"/>
                </a:cubicBezTo>
                <a:cubicBezTo>
                  <a:pt x="3" y="16"/>
                  <a:pt x="7" y="32"/>
                  <a:pt x="12" y="48"/>
                </a:cubicBezTo>
                <a:cubicBezTo>
                  <a:pt x="13" y="53"/>
                  <a:pt x="14" y="57"/>
                  <a:pt x="16" y="62"/>
                </a:cubicBezTo>
                <a:cubicBezTo>
                  <a:pt x="27" y="86"/>
                  <a:pt x="39" y="111"/>
                  <a:pt x="51" y="135"/>
                </a:cubicBezTo>
                <a:cubicBezTo>
                  <a:pt x="52" y="135"/>
                  <a:pt x="52" y="135"/>
                  <a:pt x="52" y="135"/>
                </a:cubicBezTo>
                <a:cubicBezTo>
                  <a:pt x="41" y="109"/>
                  <a:pt x="32" y="83"/>
                  <a:pt x="24" y="56"/>
                </a:cubicBezTo>
                <a:cubicBezTo>
                  <a:pt x="18" y="43"/>
                  <a:pt x="13" y="31"/>
                  <a:pt x="7" y="18"/>
                </a:cubicBezTo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13"/>
          <p:cNvSpPr/>
          <p:nvPr/>
        </p:nvSpPr>
        <p:spPr>
          <a:xfrm>
            <a:off x="27360" y="-720"/>
            <a:ext cx="493920" cy="4400640"/>
          </a:xfrm>
          <a:custGeom>
            <a:avLst/>
            <a:gdLst/>
            <a:ahLst/>
            <a:rect l="0" t="0" r="r" b="b"/>
            <a:pathLst>
              <a:path w="104" h="921">
                <a:moveTo>
                  <a:pt x="7" y="210"/>
                </a:moveTo>
                <a:cubicBezTo>
                  <a:pt x="11" y="288"/>
                  <a:pt x="17" y="367"/>
                  <a:pt x="26" y="445"/>
                </a:cubicBezTo>
                <a:cubicBezTo>
                  <a:pt x="34" y="523"/>
                  <a:pt x="44" y="601"/>
                  <a:pt x="57" y="679"/>
                </a:cubicBezTo>
                <a:cubicBezTo>
                  <a:pt x="69" y="757"/>
                  <a:pt x="84" y="834"/>
                  <a:pt x="101" y="911"/>
                </a:cubicBezTo>
                <a:cubicBezTo>
                  <a:pt x="102" y="914"/>
                  <a:pt x="103" y="917"/>
                  <a:pt x="103" y="920"/>
                </a:cubicBezTo>
                <a:cubicBezTo>
                  <a:pt x="102" y="905"/>
                  <a:pt x="100" y="889"/>
                  <a:pt x="99" y="874"/>
                </a:cubicBezTo>
                <a:cubicBezTo>
                  <a:pt x="99" y="871"/>
                  <a:pt x="99" y="868"/>
                  <a:pt x="99" y="866"/>
                </a:cubicBezTo>
                <a:cubicBezTo>
                  <a:pt x="85" y="803"/>
                  <a:pt x="73" y="741"/>
                  <a:pt x="63" y="678"/>
                </a:cubicBezTo>
                <a:cubicBezTo>
                  <a:pt x="50" y="600"/>
                  <a:pt x="39" y="523"/>
                  <a:pt x="30" y="444"/>
                </a:cubicBezTo>
                <a:cubicBezTo>
                  <a:pt x="21" y="366"/>
                  <a:pt x="14" y="288"/>
                  <a:pt x="9" y="209"/>
                </a:cubicBezTo>
                <a:cubicBezTo>
                  <a:pt x="7" y="170"/>
                  <a:pt x="5" y="131"/>
                  <a:pt x="3" y="92"/>
                </a:cubicBezTo>
                <a:cubicBezTo>
                  <a:pt x="2" y="61"/>
                  <a:pt x="1" y="31"/>
                  <a:pt x="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1"/>
                  <a:pt x="1" y="61"/>
                  <a:pt x="1" y="92"/>
                </a:cubicBezTo>
                <a:cubicBezTo>
                  <a:pt x="3" y="131"/>
                  <a:pt x="4" y="170"/>
                  <a:pt x="7" y="21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14"/>
          <p:cNvSpPr/>
          <p:nvPr/>
        </p:nvSpPr>
        <p:spPr>
          <a:xfrm>
            <a:off x="550440" y="4316400"/>
            <a:ext cx="423000" cy="1580400"/>
          </a:xfrm>
          <a:custGeom>
            <a:avLst/>
            <a:gdLst/>
            <a:ahLst/>
            <a:rect l="0" t="0" r="r" b="b"/>
            <a:pathLst>
              <a:path w="89" h="331">
                <a:moveTo>
                  <a:pt x="53" y="229"/>
                </a:moveTo>
                <a:cubicBezTo>
                  <a:pt x="64" y="263"/>
                  <a:pt x="75" y="297"/>
                  <a:pt x="88" y="330"/>
                </a:cubicBezTo>
                <a:cubicBezTo>
                  <a:pt x="88" y="323"/>
                  <a:pt x="88" y="315"/>
                  <a:pt x="88" y="308"/>
                </a:cubicBezTo>
                <a:cubicBezTo>
                  <a:pt x="88" y="307"/>
                  <a:pt x="88" y="305"/>
                  <a:pt x="88" y="304"/>
                </a:cubicBezTo>
                <a:cubicBezTo>
                  <a:pt x="79" y="278"/>
                  <a:pt x="70" y="252"/>
                  <a:pt x="62" y="226"/>
                </a:cubicBezTo>
                <a:cubicBezTo>
                  <a:pt x="38" y="152"/>
                  <a:pt x="17" y="76"/>
                  <a:pt x="0" y="0"/>
                </a:cubicBezTo>
                <a:cubicBezTo>
                  <a:pt x="2" y="21"/>
                  <a:pt x="4" y="42"/>
                  <a:pt x="7" y="63"/>
                </a:cubicBezTo>
                <a:cubicBezTo>
                  <a:pt x="21" y="119"/>
                  <a:pt x="36" y="174"/>
                  <a:pt x="53" y="22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15"/>
          <p:cNvSpPr/>
          <p:nvPr/>
        </p:nvSpPr>
        <p:spPr>
          <a:xfrm>
            <a:off x="1006200" y="5862600"/>
            <a:ext cx="430560" cy="990360"/>
          </a:xfrm>
          <a:custGeom>
            <a:avLst/>
            <a:gdLst/>
            <a:ahLst/>
            <a:rect l="0" t="0" r="r" b="b"/>
            <a:pathLst>
              <a:path w="91" h="208">
                <a:moveTo>
                  <a:pt x="6" y="15"/>
                </a:moveTo>
                <a:cubicBezTo>
                  <a:pt x="4" y="10"/>
                  <a:pt x="2" y="5"/>
                  <a:pt x="0" y="0"/>
                </a:cubicBezTo>
                <a:cubicBezTo>
                  <a:pt x="0" y="9"/>
                  <a:pt x="0" y="19"/>
                  <a:pt x="1" y="29"/>
                </a:cubicBezTo>
                <a:cubicBezTo>
                  <a:pt x="14" y="62"/>
                  <a:pt x="27" y="95"/>
                  <a:pt x="42" y="127"/>
                </a:cubicBezTo>
                <a:cubicBezTo>
                  <a:pt x="54" y="154"/>
                  <a:pt x="67" y="181"/>
                  <a:pt x="80" y="207"/>
                </a:cubicBezTo>
                <a:cubicBezTo>
                  <a:pt x="90" y="207"/>
                  <a:pt x="90" y="207"/>
                  <a:pt x="90" y="207"/>
                </a:cubicBezTo>
                <a:cubicBezTo>
                  <a:pt x="76" y="180"/>
                  <a:pt x="63" y="152"/>
                  <a:pt x="50" y="123"/>
                </a:cubicBezTo>
                <a:cubicBezTo>
                  <a:pt x="34" y="88"/>
                  <a:pt x="20" y="51"/>
                  <a:pt x="6" y="15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16"/>
          <p:cNvSpPr/>
          <p:nvPr/>
        </p:nvSpPr>
        <p:spPr>
          <a:xfrm>
            <a:off x="521640" y="4364280"/>
            <a:ext cx="551520" cy="2235600"/>
          </a:xfrm>
          <a:custGeom>
            <a:avLst/>
            <a:gdLst/>
            <a:ahLst/>
            <a:rect l="0" t="0" r="r" b="b"/>
            <a:pathLst>
              <a:path w="116" h="468">
                <a:moveTo>
                  <a:pt x="101" y="409"/>
                </a:moveTo>
                <a:cubicBezTo>
                  <a:pt x="93" y="388"/>
                  <a:pt x="85" y="366"/>
                  <a:pt x="78" y="344"/>
                </a:cubicBezTo>
                <a:cubicBezTo>
                  <a:pt x="57" y="281"/>
                  <a:pt x="41" y="216"/>
                  <a:pt x="29" y="151"/>
                </a:cubicBezTo>
                <a:cubicBezTo>
                  <a:pt x="22" y="119"/>
                  <a:pt x="17" y="86"/>
                  <a:pt x="13" y="53"/>
                </a:cubicBezTo>
                <a:cubicBezTo>
                  <a:pt x="9" y="35"/>
                  <a:pt x="4" y="18"/>
                  <a:pt x="0" y="0"/>
                </a:cubicBezTo>
                <a:cubicBezTo>
                  <a:pt x="5" y="51"/>
                  <a:pt x="12" y="102"/>
                  <a:pt x="21" y="152"/>
                </a:cubicBezTo>
                <a:cubicBezTo>
                  <a:pt x="33" y="218"/>
                  <a:pt x="49" y="283"/>
                  <a:pt x="69" y="347"/>
                </a:cubicBezTo>
                <a:cubicBezTo>
                  <a:pt x="79" y="378"/>
                  <a:pt x="90" y="410"/>
                  <a:pt x="103" y="441"/>
                </a:cubicBezTo>
                <a:cubicBezTo>
                  <a:pt x="107" y="449"/>
                  <a:pt x="111" y="458"/>
                  <a:pt x="115" y="467"/>
                </a:cubicBezTo>
                <a:cubicBezTo>
                  <a:pt x="114" y="464"/>
                  <a:pt x="113" y="461"/>
                  <a:pt x="112" y="458"/>
                </a:cubicBezTo>
                <a:cubicBezTo>
                  <a:pt x="108" y="442"/>
                  <a:pt x="104" y="425"/>
                  <a:pt x="101" y="40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17"/>
          <p:cNvSpPr/>
          <p:nvPr/>
        </p:nvSpPr>
        <p:spPr>
          <a:xfrm>
            <a:off x="468000" y="1289160"/>
            <a:ext cx="173880" cy="3026880"/>
          </a:xfrm>
          <a:custGeom>
            <a:avLst/>
            <a:gdLst/>
            <a:ahLst/>
            <a:rect l="0" t="0" r="r" b="b"/>
            <a:pathLst>
              <a:path w="37" h="634">
                <a:moveTo>
                  <a:pt x="17" y="633"/>
                </a:moveTo>
                <a:cubicBezTo>
                  <a:pt x="15" y="621"/>
                  <a:pt x="14" y="609"/>
                  <a:pt x="13" y="597"/>
                </a:cubicBezTo>
                <a:cubicBezTo>
                  <a:pt x="8" y="530"/>
                  <a:pt x="5" y="464"/>
                  <a:pt x="5" y="398"/>
                </a:cubicBezTo>
                <a:cubicBezTo>
                  <a:pt x="5" y="331"/>
                  <a:pt x="8" y="265"/>
                  <a:pt x="13" y="198"/>
                </a:cubicBezTo>
                <a:cubicBezTo>
                  <a:pt x="15" y="165"/>
                  <a:pt x="18" y="132"/>
                  <a:pt x="22" y="99"/>
                </a:cubicBezTo>
                <a:cubicBezTo>
                  <a:pt x="26" y="66"/>
                  <a:pt x="30" y="33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9" y="33"/>
                  <a:pt x="24" y="66"/>
                  <a:pt x="20" y="99"/>
                </a:cubicBezTo>
                <a:cubicBezTo>
                  <a:pt x="16" y="132"/>
                  <a:pt x="13" y="165"/>
                  <a:pt x="10" y="198"/>
                </a:cubicBezTo>
                <a:cubicBezTo>
                  <a:pt x="4" y="264"/>
                  <a:pt x="1" y="331"/>
                  <a:pt x="1" y="398"/>
                </a:cubicBezTo>
                <a:cubicBezTo>
                  <a:pt x="0" y="461"/>
                  <a:pt x="2" y="525"/>
                  <a:pt x="7" y="589"/>
                </a:cubicBezTo>
                <a:cubicBezTo>
                  <a:pt x="10" y="603"/>
                  <a:pt x="13" y="618"/>
                  <a:pt x="16" y="632"/>
                </a:cubicBezTo>
                <a:cubicBezTo>
                  <a:pt x="16" y="632"/>
                  <a:pt x="17" y="633"/>
                  <a:pt x="17" y="633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18"/>
          <p:cNvSpPr/>
          <p:nvPr/>
        </p:nvSpPr>
        <p:spPr>
          <a:xfrm>
            <a:off x="1111680" y="6571440"/>
            <a:ext cx="133920" cy="281160"/>
          </a:xfrm>
          <a:custGeom>
            <a:avLst/>
            <a:gdLst/>
            <a:ahLst/>
            <a:rect l="0" t="0" r="r" b="b"/>
            <a:pathLst>
              <a:path w="29" h="60">
                <a:moveTo>
                  <a:pt x="22" y="59"/>
                </a:moveTo>
                <a:cubicBezTo>
                  <a:pt x="28" y="59"/>
                  <a:pt x="28" y="59"/>
                  <a:pt x="28" y="59"/>
                </a:cubicBezTo>
                <a:cubicBezTo>
                  <a:pt x="18" y="40"/>
                  <a:pt x="9" y="20"/>
                  <a:pt x="0" y="0"/>
                </a:cubicBezTo>
                <a:cubicBezTo>
                  <a:pt x="6" y="20"/>
                  <a:pt x="13" y="40"/>
                  <a:pt x="22" y="59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19"/>
          <p:cNvSpPr/>
          <p:nvPr/>
        </p:nvSpPr>
        <p:spPr>
          <a:xfrm>
            <a:off x="502560" y="4107600"/>
            <a:ext cx="82080" cy="511200"/>
          </a:xfrm>
          <a:custGeom>
            <a:avLst/>
            <a:gdLst/>
            <a:ahLst/>
            <a:rect l="0" t="0" r="r" b="b"/>
            <a:pathLst>
              <a:path w="18" h="108">
                <a:moveTo>
                  <a:pt x="4" y="54"/>
                </a:moveTo>
                <a:cubicBezTo>
                  <a:pt x="8" y="72"/>
                  <a:pt x="13" y="89"/>
                  <a:pt x="17" y="107"/>
                </a:cubicBezTo>
                <a:cubicBezTo>
                  <a:pt x="14" y="86"/>
                  <a:pt x="12" y="65"/>
                  <a:pt x="10" y="44"/>
                </a:cubicBezTo>
                <a:cubicBezTo>
                  <a:pt x="10" y="44"/>
                  <a:pt x="9" y="43"/>
                  <a:pt x="9" y="43"/>
                </a:cubicBezTo>
                <a:cubicBezTo>
                  <a:pt x="6" y="29"/>
                  <a:pt x="3" y="14"/>
                  <a:pt x="0" y="0"/>
                </a:cubicBezTo>
                <a:cubicBezTo>
                  <a:pt x="0" y="2"/>
                  <a:pt x="0" y="5"/>
                  <a:pt x="0" y="8"/>
                </a:cubicBezTo>
                <a:cubicBezTo>
                  <a:pt x="1" y="23"/>
                  <a:pt x="3" y="39"/>
                  <a:pt x="4" y="54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0"/>
          <p:cNvSpPr/>
          <p:nvPr/>
        </p:nvSpPr>
        <p:spPr>
          <a:xfrm>
            <a:off x="973800" y="3145680"/>
            <a:ext cx="1409760" cy="2716560"/>
          </a:xfrm>
          <a:custGeom>
            <a:avLst/>
            <a:gdLst/>
            <a:ahLst/>
            <a:rect l="0" t="0" r="r" b="b"/>
            <a:pathLst>
              <a:path w="295" h="569">
                <a:moveTo>
                  <a:pt x="8" y="553"/>
                </a:moveTo>
                <a:cubicBezTo>
                  <a:pt x="9" y="501"/>
                  <a:pt x="19" y="448"/>
                  <a:pt x="35" y="397"/>
                </a:cubicBezTo>
                <a:cubicBezTo>
                  <a:pt x="51" y="347"/>
                  <a:pt x="73" y="298"/>
                  <a:pt x="99" y="252"/>
                </a:cubicBezTo>
                <a:cubicBezTo>
                  <a:pt x="124" y="205"/>
                  <a:pt x="154" y="161"/>
                  <a:pt x="187" y="119"/>
                </a:cubicBezTo>
                <a:cubicBezTo>
                  <a:pt x="203" y="98"/>
                  <a:pt x="220" y="77"/>
                  <a:pt x="238" y="58"/>
                </a:cubicBezTo>
                <a:cubicBezTo>
                  <a:pt x="247" y="48"/>
                  <a:pt x="256" y="38"/>
                  <a:pt x="265" y="28"/>
                </a:cubicBezTo>
                <a:cubicBezTo>
                  <a:pt x="274" y="19"/>
                  <a:pt x="284" y="9"/>
                  <a:pt x="294" y="0"/>
                </a:cubicBezTo>
                <a:cubicBezTo>
                  <a:pt x="293" y="0"/>
                  <a:pt x="293" y="0"/>
                  <a:pt x="293" y="0"/>
                </a:cubicBezTo>
                <a:cubicBezTo>
                  <a:pt x="283" y="9"/>
                  <a:pt x="273" y="18"/>
                  <a:pt x="264" y="27"/>
                </a:cubicBezTo>
                <a:cubicBezTo>
                  <a:pt x="255" y="37"/>
                  <a:pt x="246" y="47"/>
                  <a:pt x="237" y="56"/>
                </a:cubicBezTo>
                <a:cubicBezTo>
                  <a:pt x="218" y="76"/>
                  <a:pt x="201" y="96"/>
                  <a:pt x="185" y="117"/>
                </a:cubicBezTo>
                <a:cubicBezTo>
                  <a:pt x="151" y="159"/>
                  <a:pt x="121" y="203"/>
                  <a:pt x="95" y="249"/>
                </a:cubicBezTo>
                <a:cubicBezTo>
                  <a:pt x="68" y="296"/>
                  <a:pt x="46" y="345"/>
                  <a:pt x="30" y="396"/>
                </a:cubicBezTo>
                <a:cubicBezTo>
                  <a:pt x="13" y="445"/>
                  <a:pt x="3" y="497"/>
                  <a:pt x="0" y="549"/>
                </a:cubicBezTo>
                <a:cubicBezTo>
                  <a:pt x="3" y="555"/>
                  <a:pt x="5" y="561"/>
                  <a:pt x="7" y="568"/>
                </a:cubicBezTo>
                <a:cubicBezTo>
                  <a:pt x="7" y="563"/>
                  <a:pt x="7" y="558"/>
                  <a:pt x="8" y="553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21"/>
          <p:cNvSpPr/>
          <p:nvPr/>
        </p:nvSpPr>
        <p:spPr>
          <a:xfrm>
            <a:off x="1073520" y="6600240"/>
            <a:ext cx="120240" cy="252720"/>
          </a:xfrm>
          <a:custGeom>
            <a:avLst/>
            <a:gdLst/>
            <a:ahLst/>
            <a:rect l="0" t="0" r="r" b="b"/>
            <a:pathLst>
              <a:path w="26" h="54">
                <a:moveTo>
                  <a:pt x="0" y="0"/>
                </a:moveTo>
                <a:cubicBezTo>
                  <a:pt x="5" y="18"/>
                  <a:pt x="12" y="36"/>
                  <a:pt x="19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16" y="36"/>
                  <a:pt x="8" y="18"/>
                  <a:pt x="0" y="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22"/>
          <p:cNvSpPr/>
          <p:nvPr/>
        </p:nvSpPr>
        <p:spPr>
          <a:xfrm>
            <a:off x="973800" y="5897160"/>
            <a:ext cx="137520" cy="673920"/>
          </a:xfrm>
          <a:custGeom>
            <a:avLst/>
            <a:gdLst/>
            <a:ahLst/>
            <a:rect l="0" t="0" r="r" b="b"/>
            <a:pathLst>
              <a:path w="30" h="142">
                <a:moveTo>
                  <a:pt x="0" y="0"/>
                </a:moveTo>
                <a:cubicBezTo>
                  <a:pt x="0" y="30"/>
                  <a:pt x="2" y="60"/>
                  <a:pt x="7" y="89"/>
                </a:cubicBezTo>
                <a:cubicBezTo>
                  <a:pt x="11" y="98"/>
                  <a:pt x="14" y="108"/>
                  <a:pt x="18" y="117"/>
                </a:cubicBezTo>
                <a:cubicBezTo>
                  <a:pt x="22" y="125"/>
                  <a:pt x="25" y="133"/>
                  <a:pt x="29" y="141"/>
                </a:cubicBezTo>
                <a:cubicBezTo>
                  <a:pt x="28" y="139"/>
                  <a:pt x="28" y="137"/>
                  <a:pt x="27" y="135"/>
                </a:cubicBezTo>
                <a:cubicBezTo>
                  <a:pt x="16" y="98"/>
                  <a:pt x="10" y="60"/>
                  <a:pt x="8" y="22"/>
                </a:cubicBezTo>
                <a:cubicBezTo>
                  <a:pt x="7" y="18"/>
                  <a:pt x="5" y="15"/>
                  <a:pt x="4" y="11"/>
                </a:cubicBezTo>
                <a:cubicBezTo>
                  <a:pt x="2" y="7"/>
                  <a:pt x="1" y="3"/>
                  <a:pt x="0" y="0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23"/>
          <p:cNvSpPr/>
          <p:nvPr/>
        </p:nvSpPr>
        <p:spPr>
          <a:xfrm>
            <a:off x="973800" y="5772600"/>
            <a:ext cx="37800" cy="227520"/>
          </a:xfrm>
          <a:custGeom>
            <a:avLst/>
            <a:gdLst/>
            <a:ahLst/>
            <a:rect l="0" t="0" r="r" b="b"/>
            <a:pathLst>
              <a:path w="9" h="49">
                <a:moveTo>
                  <a:pt x="0" y="26"/>
                </a:moveTo>
                <a:cubicBezTo>
                  <a:pt x="1" y="29"/>
                  <a:pt x="2" y="33"/>
                  <a:pt x="4" y="37"/>
                </a:cubicBezTo>
                <a:cubicBezTo>
                  <a:pt x="5" y="41"/>
                  <a:pt x="7" y="44"/>
                  <a:pt x="8" y="48"/>
                </a:cubicBezTo>
                <a:cubicBezTo>
                  <a:pt x="7" y="38"/>
                  <a:pt x="7" y="28"/>
                  <a:pt x="7" y="19"/>
                </a:cubicBezTo>
                <a:cubicBezTo>
                  <a:pt x="5" y="12"/>
                  <a:pt x="3" y="6"/>
                  <a:pt x="0" y="0"/>
                </a:cubicBezTo>
                <a:cubicBezTo>
                  <a:pt x="0" y="1"/>
                  <a:pt x="0" y="3"/>
                  <a:pt x="0" y="4"/>
                </a:cubicBezTo>
                <a:cubicBezTo>
                  <a:pt x="0" y="11"/>
                  <a:pt x="0" y="19"/>
                  <a:pt x="0" y="26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24"/>
          <p:cNvSpPr/>
          <p:nvPr/>
        </p:nvSpPr>
        <p:spPr>
          <a:xfrm>
            <a:off x="1006200" y="6322680"/>
            <a:ext cx="210240" cy="530280"/>
          </a:xfrm>
          <a:custGeom>
            <a:avLst/>
            <a:gdLst/>
            <a:ahLst/>
            <a:rect l="0" t="0" r="r" b="b"/>
            <a:pathLst>
              <a:path w="45" h="112">
                <a:moveTo>
                  <a:pt x="11" y="28"/>
                </a:moveTo>
                <a:cubicBezTo>
                  <a:pt x="7" y="19"/>
                  <a:pt x="4" y="9"/>
                  <a:pt x="0" y="0"/>
                </a:cubicBezTo>
                <a:cubicBezTo>
                  <a:pt x="3" y="16"/>
                  <a:pt x="7" y="33"/>
                  <a:pt x="11" y="49"/>
                </a:cubicBezTo>
                <a:cubicBezTo>
                  <a:pt x="12" y="52"/>
                  <a:pt x="13" y="55"/>
                  <a:pt x="14" y="58"/>
                </a:cubicBezTo>
                <a:cubicBezTo>
                  <a:pt x="22" y="76"/>
                  <a:pt x="30" y="94"/>
                  <a:pt x="39" y="111"/>
                </a:cubicBezTo>
                <a:cubicBezTo>
                  <a:pt x="44" y="111"/>
                  <a:pt x="44" y="111"/>
                  <a:pt x="44" y="111"/>
                </a:cubicBezTo>
                <a:cubicBezTo>
                  <a:pt x="35" y="92"/>
                  <a:pt x="28" y="72"/>
                  <a:pt x="22" y="52"/>
                </a:cubicBezTo>
                <a:cubicBezTo>
                  <a:pt x="18" y="44"/>
                  <a:pt x="15" y="36"/>
                  <a:pt x="11" y="28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25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r="5400000" dist="254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1" name="PlaceHolder 26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Fare clic per modificare lo stile del titolo</a:t>
            </a:r>
            <a:endParaRPr/>
          </a:p>
        </p:txBody>
      </p:sp>
      <p:sp>
        <p:nvSpPr>
          <p:cNvPr id="92" name="PlaceHolder 27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Fai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Sesto livello struttura</a:t>
            </a:r>
            <a:endParaRPr/>
          </a:p>
          <a:p>
            <a:pPr>
              <a:lnSpc>
                <a:spcPct val="100000"/>
              </a:lnSpc>
              <a:buFont typeface="Wingdings 3" charset="2"/>
              <a:buChar char="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Settimo livello strutturaFare clic per modificare stili del testo dello schema</a:t>
            </a:r>
            <a:endParaRPr/>
          </a:p>
          <a:p>
            <a:pPr lvl="1">
              <a:lnSpc>
                <a:spcPct val="100000"/>
              </a:lnSpc>
              <a:buFont typeface="Wingdings 3" charset="2"/>
              <a:buChar char=""/>
            </a:pPr>
            <a:r>
              <a:rPr lang="it-IT" sz="1600" strike="noStrike">
                <a:solidFill>
                  <a:srgbClr val="404040"/>
                </a:solidFill>
                <a:latin typeface="Century Gothic"/>
              </a:rPr>
              <a:t>Secondo livello</a:t>
            </a:r>
            <a:endParaRPr/>
          </a:p>
          <a:p>
            <a:pPr lvl="2">
              <a:lnSpc>
                <a:spcPct val="100000"/>
              </a:lnSpc>
              <a:buFont typeface="Wingdings 3" charset="2"/>
              <a:buChar char=""/>
            </a:pPr>
            <a:r>
              <a:rPr lang="it-IT" sz="1400" strike="noStrike">
                <a:solidFill>
                  <a:srgbClr val="404040"/>
                </a:solidFill>
                <a:latin typeface="Century Gothic"/>
              </a:rPr>
              <a:t>Terzo livello</a:t>
            </a:r>
            <a:endParaRPr/>
          </a:p>
          <a:p>
            <a:pPr lvl="3">
              <a:lnSpc>
                <a:spcPct val="100000"/>
              </a:lnSpc>
              <a:buFont typeface="Wingdings 3" charset="2"/>
              <a:buChar char=""/>
            </a:pPr>
            <a:r>
              <a:rPr lang="it-IT" sz="1200" strike="noStrike">
                <a:solidFill>
                  <a:srgbClr val="404040"/>
                </a:solidFill>
                <a:latin typeface="Century Gothic"/>
              </a:rPr>
              <a:t>Quarto livello</a:t>
            </a:r>
            <a:endParaRPr/>
          </a:p>
          <a:p>
            <a:pPr lvl="4">
              <a:lnSpc>
                <a:spcPct val="100000"/>
              </a:lnSpc>
              <a:buFont typeface="Wingdings 3" charset="2"/>
              <a:buChar char=""/>
            </a:pPr>
            <a:r>
              <a:rPr lang="it-IT" sz="1200" strike="noStrike">
                <a:solidFill>
                  <a:srgbClr val="404040"/>
                </a:solidFill>
                <a:latin typeface="Century Gothic"/>
              </a:rPr>
              <a:t>Quinto livello</a:t>
            </a:r>
            <a:endParaRPr/>
          </a:p>
        </p:txBody>
      </p:sp>
      <p:sp>
        <p:nvSpPr>
          <p:cNvPr id="93" name="PlaceHolder 28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lang="it-IT" sz="900" strike="noStrike">
                <a:solidFill>
                  <a:srgbClr val="8b8b8b"/>
                </a:solidFill>
                <a:latin typeface="Century Gothic"/>
              </a:rPr>
              <a:t>24/10/17</a:t>
            </a:r>
            <a:endParaRPr/>
          </a:p>
        </p:txBody>
      </p:sp>
      <p:sp>
        <p:nvSpPr>
          <p:cNvPr id="94" name="PlaceHolder 29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95" name="CustomShape 30"/>
          <p:cNvSpPr/>
          <p:nvPr/>
        </p:nvSpPr>
        <p:spPr>
          <a:xfrm flipV="1">
            <a:off x="-4320" y="714240"/>
            <a:ext cx="1588320" cy="506880"/>
          </a:xfrm>
          <a:custGeom>
            <a:avLst/>
            <a:gdLst/>
            <a:ahLst/>
            <a:rect l="0" t="0" r="r" b="b"/>
            <a:pathLst>
              <a:path w="9304" h="10001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PlaceHolder 31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137CA18-8C2B-46FA-9BF9-4FF44329D0A9}" type="slidenum">
              <a:rPr lang="it-IT" sz="2000" strike="noStrike">
                <a:solidFill>
                  <a:srgbClr val="feffff"/>
                </a:solidFill>
                <a:latin typeface="Century Gothic"/>
              </a:rPr>
              <a:t>&lt;numero&gt;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2589120" y="1460520"/>
            <a:ext cx="8915040" cy="2262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lang="it-IT" sz="5400" strike="noStrike">
                <a:solidFill>
                  <a:srgbClr val="262626"/>
                </a:solidFill>
                <a:latin typeface="Century Gothic"/>
              </a:rPr>
              <a:t>Organizzazione Centro Anffas Firenze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2589120" y="3938400"/>
            <a:ext cx="8915040" cy="11260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r">
              <a:lnSpc>
                <a:spcPct val="100000"/>
              </a:lnSpc>
            </a:pPr>
            <a:r>
              <a:rPr b="1" lang="it-IT" sz="2800" strike="noStrike">
                <a:solidFill>
                  <a:srgbClr val="595959"/>
                </a:solidFill>
                <a:latin typeface="Century Gothic"/>
              </a:rPr>
              <a:t>La Qualità di Vita come un viaggio insieme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2593080" y="624240"/>
            <a:ext cx="8911440" cy="1161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Qualità di vita: una possibile definizione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2589120" y="1785600"/>
            <a:ext cx="8915040" cy="4399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Font typeface="Wingdings 3" charset="2"/>
              <a:buChar char="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« un fenomeno multidimensionale composto da domini chiave che costituiscono il benessere individuale» (Schalock, 2008).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Benessere fisico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Benessere materiale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Benessere emozionale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Autodeterminazione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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Sviluppo personale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Relazione interpersonali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Inclusione sociale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"/>
            </a:pPr>
            <a:r>
              <a:rPr lang="it-IT" strike="noStrike">
                <a:solidFill>
                  <a:srgbClr val="404040"/>
                </a:solidFill>
                <a:latin typeface="Century Gothic"/>
              </a:rPr>
              <a:t>Diritti</a:t>
            </a:r>
            <a:endParaRPr/>
          </a:p>
          <a:p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2593080" y="624240"/>
            <a:ext cx="8911440" cy="1086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Progetto di percorso individuale</a:t>
            </a:r>
            <a:endParaRPr/>
          </a:p>
        </p:txBody>
      </p:sp>
      <p:graphicFrame>
        <p:nvGraphicFramePr>
          <p:cNvPr id="136" name="Segnaposto contenuto 6"/>
          <p:cNvGraphicFramePr/>
          <p:nvPr/>
        </p:nvGraphicFramePr>
        <p:xfrm>
          <a:off x="2589120" y="1344600"/>
          <a:ext cx="8915040" cy="505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2593080" y="430200"/>
            <a:ext cx="8911440" cy="14742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Il percorso individuale dovrà essere calibrato in modo da ottenere il massimo livello possibile in ciascuna area </a:t>
            </a:r>
            <a:endParaRPr/>
          </a:p>
        </p:txBody>
      </p:sp>
      <p:graphicFrame>
        <p:nvGraphicFramePr>
          <p:cNvPr id="138" name="Segnaposto contenuto 14"/>
          <p:cNvGraphicFramePr/>
          <p:nvPr/>
        </p:nvGraphicFramePr>
        <p:xfrm>
          <a:off x="2589120" y="2133720"/>
          <a:ext cx="8915040" cy="377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39" name="CustomShape 2"/>
          <p:cNvSpPr/>
          <p:nvPr/>
        </p:nvSpPr>
        <p:spPr>
          <a:xfrm rot="10800000">
            <a:off x="5378760" y="3025440"/>
            <a:ext cx="429840" cy="7930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3"/>
          <p:cNvSpPr/>
          <p:nvPr/>
        </p:nvSpPr>
        <p:spPr>
          <a:xfrm rot="10800000">
            <a:off x="7264080" y="4200120"/>
            <a:ext cx="429840" cy="7930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4"/>
          <p:cNvSpPr/>
          <p:nvPr/>
        </p:nvSpPr>
        <p:spPr>
          <a:xfrm rot="10800000">
            <a:off x="9166320" y="3218400"/>
            <a:ext cx="429840" cy="7930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593080" y="624240"/>
            <a:ext cx="8911440" cy="7873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ORGANIZZAZIONE: IDEA DI FONDO</a:t>
            </a: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
</a:t>
            </a: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
</a:t>
            </a: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
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2589120" y="1519560"/>
            <a:ext cx="8915040" cy="4896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Partendo dalla definizione di Schalock, è opportuno individuare gruppi di utenti il più possibile omogenei in termini di bisogni: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entury Gothic"/>
              <a:buAutoNum type="arabicPeriod"/>
            </a:pPr>
            <a:r>
              <a:rPr b="1" lang="it-IT" sz="2400" strike="noStrike">
                <a:solidFill>
                  <a:srgbClr val="404040"/>
                </a:solidFill>
                <a:latin typeface="Century Gothic"/>
              </a:rPr>
              <a:t>Autonomia minima </a:t>
            </a: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(minime mansioni di auto-tutela)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entury Gothic"/>
              <a:buAutoNum type="arabicPeriod"/>
            </a:pPr>
            <a:r>
              <a:rPr b="1" lang="it-IT" sz="2400" strike="noStrike">
                <a:solidFill>
                  <a:srgbClr val="404040"/>
                </a:solidFill>
                <a:latin typeface="Century Gothic"/>
              </a:rPr>
              <a:t>Autonomia bassa </a:t>
            </a: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(mansioni limitate all’auto-tutela e controllo)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entury Gothic"/>
              <a:buAutoNum type="arabicPeriod"/>
            </a:pPr>
            <a:r>
              <a:rPr b="1" lang="it-IT" sz="2400" strike="noStrike">
                <a:solidFill>
                  <a:srgbClr val="404040"/>
                </a:solidFill>
                <a:latin typeface="Century Gothic"/>
              </a:rPr>
              <a:t>Autonomia border-line</a:t>
            </a: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(mansioni di autonomia solo in ambiente protetto interno)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entury Gothic"/>
              <a:buAutoNum type="arabicPeriod"/>
            </a:pPr>
            <a:r>
              <a:rPr b="1" lang="it-IT" sz="2400" strike="noStrike">
                <a:solidFill>
                  <a:srgbClr val="404040"/>
                </a:solidFill>
                <a:latin typeface="Century Gothic"/>
              </a:rPr>
              <a:t>Autonomia operativa</a:t>
            </a: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(possibili mansioni di autonomia in ambiente protetto esterno)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209680" y="408960"/>
            <a:ext cx="9294480" cy="12805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ANFFAS FIRENZE: UN SISTEMA DINAMICO</a:t>
            </a:r>
            <a:endParaRPr/>
          </a:p>
        </p:txBody>
      </p:sp>
      <p:graphicFrame>
        <p:nvGraphicFramePr>
          <p:cNvPr id="145" name="Segnaposto contenuto 6"/>
          <p:cNvGraphicFramePr/>
          <p:nvPr/>
        </p:nvGraphicFramePr>
        <p:xfrm>
          <a:off x="2593080" y="1810800"/>
          <a:ext cx="8915040" cy="472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2593080" y="489600"/>
            <a:ext cx="8911440" cy="894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Organizzazione: Obiettivi di lavoro</a:t>
            </a:r>
            <a:endParaRPr/>
          </a:p>
        </p:txBody>
      </p:sp>
      <p:sp>
        <p:nvSpPr>
          <p:cNvPr id="147" name="TextShape 2"/>
          <p:cNvSpPr txBox="1"/>
          <p:nvPr/>
        </p:nvSpPr>
        <p:spPr>
          <a:xfrm>
            <a:off x="2589120" y="1384920"/>
            <a:ext cx="8915040" cy="5108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buFont typeface="Wingdings 3" charset="2"/>
              <a:buChar char=""/>
            </a:pP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La filosofia alla base della organizzazione del Centro si propone di facilitare il raggiungimento di una serie di </a:t>
            </a:r>
            <a:r>
              <a:rPr lang="it-IT" sz="2400" strike="noStrike" u="sng">
                <a:solidFill>
                  <a:srgbClr val="404040"/>
                </a:solidFill>
                <a:latin typeface="Century Gothic"/>
              </a:rPr>
              <a:t>obiettivi:</a:t>
            </a:r>
            <a:endParaRPr/>
          </a:p>
          <a:p>
            <a:pPr lvl="1" algn="just">
              <a:lnSpc>
                <a:spcPct val="100000"/>
              </a:lnSpc>
              <a:buFont typeface="Wingdings 3" charset="2"/>
              <a:buChar char=""/>
            </a:pP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Favorire la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compartecipazione</a:t>
            </a: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 e il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lavoro di gruppo</a:t>
            </a:r>
            <a:endParaRPr/>
          </a:p>
          <a:p>
            <a:pPr algn="just"/>
            <a:endParaRPr/>
          </a:p>
          <a:p>
            <a:pPr lvl="1" algn="just">
              <a:lnSpc>
                <a:spcPct val="100000"/>
              </a:lnSpc>
              <a:buFont typeface="Wingdings 3" charset="2"/>
              <a:buChar char=""/>
            </a:pP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Incentivare la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creatività personale</a:t>
            </a:r>
            <a:endParaRPr/>
          </a:p>
          <a:p>
            <a:pPr algn="just"/>
            <a:endParaRPr/>
          </a:p>
          <a:p>
            <a:pPr lvl="1" algn="just">
              <a:lnSpc>
                <a:spcPct val="100000"/>
              </a:lnSpc>
              <a:buFont typeface="Wingdings 3" charset="2"/>
              <a:buChar char=""/>
            </a:pP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Favorire il passaggio da una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motivazione estrinseca </a:t>
            </a: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a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intrinseca</a:t>
            </a:r>
            <a:endParaRPr/>
          </a:p>
          <a:p>
            <a:pPr algn="just"/>
            <a:endParaRPr/>
          </a:p>
          <a:p>
            <a:pPr lvl="1" algn="just">
              <a:lnSpc>
                <a:spcPct val="100000"/>
              </a:lnSpc>
              <a:buFont typeface="Wingdings 3" charset="2"/>
              <a:buChar char=""/>
            </a:pP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Dinamizzare lo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scambio informativo </a:t>
            </a: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tra gli operatori, i terapisti e l’equipe ottimizzando i canali e le occasioni di incontro</a:t>
            </a:r>
            <a:endParaRPr/>
          </a:p>
          <a:p>
            <a:pPr algn="just"/>
            <a:endParaRPr/>
          </a:p>
          <a:p>
            <a:pPr lvl="1" algn="just">
              <a:lnSpc>
                <a:spcPct val="100000"/>
              </a:lnSpc>
              <a:buFont typeface="Wingdings 3" charset="2"/>
              <a:buChar char=""/>
            </a:pPr>
            <a:r>
              <a:rPr lang="it-IT" sz="2100" strike="noStrike">
                <a:solidFill>
                  <a:srgbClr val="404040"/>
                </a:solidFill>
                <a:latin typeface="Century Gothic"/>
              </a:rPr>
              <a:t>Favorire al massimo lo </a:t>
            </a:r>
            <a:r>
              <a:rPr b="1" lang="it-IT" sz="2100" strike="noStrike">
                <a:solidFill>
                  <a:srgbClr val="404040"/>
                </a:solidFill>
                <a:latin typeface="Century Gothic"/>
              </a:rPr>
              <a:t>scambio di esperienze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758120" y="27000"/>
            <a:ext cx="3159720" cy="1330920"/>
          </a:xfrm>
          <a:prstGeom prst="ellipse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2"/>
          <p:cNvSpPr/>
          <p:nvPr/>
        </p:nvSpPr>
        <p:spPr>
          <a:xfrm>
            <a:off x="5295960" y="336240"/>
            <a:ext cx="208404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Nuovo caso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(ingresso</a:t>
            </a:r>
            <a:r>
              <a:rPr b="1" lang="it-IT" sz="2000" strike="noStrike">
                <a:solidFill>
                  <a:srgbClr val="000000"/>
                </a:solidFill>
                <a:latin typeface="Century Gothic"/>
              </a:rPr>
              <a:t>)</a:t>
            </a:r>
            <a:endParaRPr/>
          </a:p>
        </p:txBody>
      </p:sp>
      <p:sp>
        <p:nvSpPr>
          <p:cNvPr id="150" name="CustomShape 3"/>
          <p:cNvSpPr/>
          <p:nvPr/>
        </p:nvSpPr>
        <p:spPr>
          <a:xfrm>
            <a:off x="5956200" y="1444680"/>
            <a:ext cx="756360" cy="100224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4"/>
          <p:cNvSpPr/>
          <p:nvPr/>
        </p:nvSpPr>
        <p:spPr>
          <a:xfrm>
            <a:off x="5333040" y="2522160"/>
            <a:ext cx="2009880" cy="1667160"/>
          </a:xfrm>
          <a:prstGeom prst="diamond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5"/>
          <p:cNvSpPr/>
          <p:nvPr/>
        </p:nvSpPr>
        <p:spPr>
          <a:xfrm>
            <a:off x="5703120" y="2971080"/>
            <a:ext cx="126972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Gruppo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Scuola</a:t>
            </a:r>
            <a:endParaRPr/>
          </a:p>
        </p:txBody>
      </p:sp>
      <p:sp>
        <p:nvSpPr>
          <p:cNvPr id="153" name="CustomShape 6"/>
          <p:cNvSpPr/>
          <p:nvPr/>
        </p:nvSpPr>
        <p:spPr>
          <a:xfrm>
            <a:off x="7697880" y="3096360"/>
            <a:ext cx="1155960" cy="725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7"/>
          <p:cNvSpPr/>
          <p:nvPr/>
        </p:nvSpPr>
        <p:spPr>
          <a:xfrm>
            <a:off x="7697880" y="2716200"/>
            <a:ext cx="1066320" cy="25524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8"/>
          <p:cNvSpPr/>
          <p:nvPr/>
        </p:nvSpPr>
        <p:spPr>
          <a:xfrm>
            <a:off x="9023040" y="2554920"/>
            <a:ext cx="2454480" cy="1290600"/>
          </a:xfrm>
          <a:prstGeom prst="rect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9"/>
          <p:cNvSpPr/>
          <p:nvPr/>
        </p:nvSpPr>
        <p:spPr>
          <a:xfrm>
            <a:off x="9224640" y="2844000"/>
            <a:ext cx="188208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Autonomia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Bassa</a:t>
            </a:r>
            <a:endParaRPr/>
          </a:p>
        </p:txBody>
      </p:sp>
      <p:sp>
        <p:nvSpPr>
          <p:cNvPr id="157" name="CustomShape 10"/>
          <p:cNvSpPr/>
          <p:nvPr/>
        </p:nvSpPr>
        <p:spPr>
          <a:xfrm>
            <a:off x="10250280" y="4007160"/>
            <a:ext cx="789480" cy="10350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1"/>
          <p:cNvSpPr/>
          <p:nvPr/>
        </p:nvSpPr>
        <p:spPr>
          <a:xfrm>
            <a:off x="9224640" y="5284800"/>
            <a:ext cx="2454480" cy="1290600"/>
          </a:xfrm>
          <a:prstGeom prst="rect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12"/>
          <p:cNvSpPr/>
          <p:nvPr/>
        </p:nvSpPr>
        <p:spPr>
          <a:xfrm>
            <a:off x="9426240" y="5573880"/>
            <a:ext cx="188208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Autonomia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Minima</a:t>
            </a:r>
            <a:endParaRPr/>
          </a:p>
        </p:txBody>
      </p:sp>
      <p:sp>
        <p:nvSpPr>
          <p:cNvPr id="160" name="CustomShape 13"/>
          <p:cNvSpPr/>
          <p:nvPr/>
        </p:nvSpPr>
        <p:spPr>
          <a:xfrm rot="10800000">
            <a:off x="4820040" y="3765240"/>
            <a:ext cx="1155960" cy="72576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14"/>
          <p:cNvSpPr/>
          <p:nvPr/>
        </p:nvSpPr>
        <p:spPr>
          <a:xfrm rot="10800000">
            <a:off x="4820040" y="2971800"/>
            <a:ext cx="1061280" cy="25524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15"/>
          <p:cNvSpPr/>
          <p:nvPr/>
        </p:nvSpPr>
        <p:spPr>
          <a:xfrm>
            <a:off x="1194120" y="2662560"/>
            <a:ext cx="2061000" cy="1290600"/>
          </a:xfrm>
          <a:prstGeom prst="rect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16"/>
          <p:cNvSpPr/>
          <p:nvPr/>
        </p:nvSpPr>
        <p:spPr>
          <a:xfrm>
            <a:off x="1271160" y="2923200"/>
            <a:ext cx="188208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Autonomia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Border-line</a:t>
            </a:r>
            <a:endParaRPr/>
          </a:p>
        </p:txBody>
      </p:sp>
      <p:sp>
        <p:nvSpPr>
          <p:cNvPr id="164" name="CustomShape 17"/>
          <p:cNvSpPr/>
          <p:nvPr/>
        </p:nvSpPr>
        <p:spPr>
          <a:xfrm>
            <a:off x="2002680" y="4156200"/>
            <a:ext cx="735480" cy="10350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18"/>
          <p:cNvSpPr/>
          <p:nvPr/>
        </p:nvSpPr>
        <p:spPr>
          <a:xfrm>
            <a:off x="824760" y="5485680"/>
            <a:ext cx="2715840" cy="1080720"/>
          </a:xfrm>
          <a:prstGeom prst="ellipse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6" name="CustomShape 19"/>
          <p:cNvSpPr/>
          <p:nvPr/>
        </p:nvSpPr>
        <p:spPr>
          <a:xfrm>
            <a:off x="1077480" y="5614560"/>
            <a:ext cx="208404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Autonomia Operativa</a:t>
            </a:r>
            <a:endParaRPr/>
          </a:p>
        </p:txBody>
      </p:sp>
      <p:sp>
        <p:nvSpPr>
          <p:cNvPr id="167" name="CustomShape 20"/>
          <p:cNvSpPr/>
          <p:nvPr/>
        </p:nvSpPr>
        <p:spPr>
          <a:xfrm>
            <a:off x="6342480" y="4188600"/>
            <a:ext cx="658800" cy="9702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CustomShape 21"/>
          <p:cNvSpPr/>
          <p:nvPr/>
        </p:nvSpPr>
        <p:spPr>
          <a:xfrm rot="10800000">
            <a:off x="6180120" y="5132160"/>
            <a:ext cx="284400" cy="979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22"/>
          <p:cNvSpPr/>
          <p:nvPr/>
        </p:nvSpPr>
        <p:spPr>
          <a:xfrm>
            <a:off x="5191200" y="5280120"/>
            <a:ext cx="2454480" cy="1290600"/>
          </a:xfrm>
          <a:prstGeom prst="rect">
            <a:avLst/>
          </a:prstGeom>
          <a:noFill/>
          <a:ln w="25560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23"/>
          <p:cNvSpPr/>
          <p:nvPr/>
        </p:nvSpPr>
        <p:spPr>
          <a:xfrm>
            <a:off x="5374440" y="5569200"/>
            <a:ext cx="208836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Gruppo Tratti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it-IT" sz="2200" strike="noStrike">
                <a:solidFill>
                  <a:srgbClr val="000000"/>
                </a:solidFill>
                <a:latin typeface="Century Gothic"/>
              </a:rPr>
              <a:t>Autistici</a:t>
            </a:r>
            <a:endParaRPr/>
          </a:p>
        </p:txBody>
      </p:sp>
      <p:sp>
        <p:nvSpPr>
          <p:cNvPr id="171" name="CustomShape 24"/>
          <p:cNvSpPr/>
          <p:nvPr/>
        </p:nvSpPr>
        <p:spPr>
          <a:xfrm rot="10800000">
            <a:off x="4995720" y="5941440"/>
            <a:ext cx="1070640" cy="26388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25"/>
          <p:cNvSpPr/>
          <p:nvPr/>
        </p:nvSpPr>
        <p:spPr>
          <a:xfrm rot="10800000">
            <a:off x="10242000" y="5042520"/>
            <a:ext cx="284400" cy="1035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CustomShape 26"/>
          <p:cNvSpPr/>
          <p:nvPr/>
        </p:nvSpPr>
        <p:spPr>
          <a:xfrm rot="10800000">
            <a:off x="1948680" y="5197680"/>
            <a:ext cx="284400" cy="1035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27"/>
          <p:cNvSpPr/>
          <p:nvPr/>
        </p:nvSpPr>
        <p:spPr>
          <a:xfrm rot="8681400">
            <a:off x="3259080" y="4449600"/>
            <a:ext cx="2544840" cy="541440"/>
          </a:xfrm>
          <a:prstGeom prst="right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28"/>
          <p:cNvSpPr/>
          <p:nvPr/>
        </p:nvSpPr>
        <p:spPr>
          <a:xfrm>
            <a:off x="3914640" y="5989680"/>
            <a:ext cx="1070640" cy="26388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custDash>
              <a:ds d="300000" sp="100000"/>
            </a:custDash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72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75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78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8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84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87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90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93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nodeType="with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96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nodeType="with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nodeType="withEffect" fill="hold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2593080" y="624240"/>
            <a:ext cx="8911440" cy="784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it-IT" sz="3600" strike="noStrike">
                <a:solidFill>
                  <a:srgbClr val="262626"/>
                </a:solidFill>
                <a:latin typeface="Century Gothic"/>
              </a:rPr>
              <a:t>Modalità di intervento.</a:t>
            </a:r>
            <a:endParaRPr/>
          </a:p>
        </p:txBody>
      </p:sp>
      <p:sp>
        <p:nvSpPr>
          <p:cNvPr id="177" name="TextShape 2"/>
          <p:cNvSpPr txBox="1"/>
          <p:nvPr/>
        </p:nvSpPr>
        <p:spPr>
          <a:xfrm>
            <a:off x="2589120" y="1471320"/>
            <a:ext cx="8915040" cy="50533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Font typeface="Century Gothic"/>
              <a:buAutoNum type="arabicParenR"/>
            </a:pP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Primi incontri organizzativi con gli operatori dei singoli gruppi e con i terapisti per condividere:</a:t>
            </a:r>
            <a:endParaRPr/>
          </a:p>
          <a:p>
            <a:pPr lvl="2">
              <a:lnSpc>
                <a:spcPct val="100000"/>
              </a:lnSpc>
              <a:buFont typeface="Wingdings" charset="2"/>
              <a:buChar char=""/>
            </a:pPr>
            <a:r>
              <a:rPr lang="it-IT" sz="2000" strike="noStrike">
                <a:solidFill>
                  <a:srgbClr val="404040"/>
                </a:solidFill>
                <a:latin typeface="Century Gothic"/>
              </a:rPr>
              <a:t>obiettivi individuali, </a:t>
            </a:r>
            <a:endParaRPr/>
          </a:p>
          <a:p>
            <a:pPr lvl="2">
              <a:lnSpc>
                <a:spcPct val="100000"/>
              </a:lnSpc>
              <a:buFont typeface="Wingdings" charset="2"/>
              <a:buChar char=""/>
            </a:pPr>
            <a:r>
              <a:rPr lang="it-IT" sz="2000" strike="noStrike">
                <a:solidFill>
                  <a:srgbClr val="404040"/>
                </a:solidFill>
                <a:latin typeface="Century Gothic"/>
              </a:rPr>
              <a:t>attività</a:t>
            </a:r>
            <a:endParaRPr/>
          </a:p>
          <a:p>
            <a:pPr lvl="2">
              <a:lnSpc>
                <a:spcPct val="100000"/>
              </a:lnSpc>
              <a:buFont typeface="Wingdings" charset="2"/>
              <a:buChar char=""/>
            </a:pPr>
            <a:r>
              <a:rPr lang="it-IT" sz="2000" strike="noStrike">
                <a:solidFill>
                  <a:srgbClr val="404040"/>
                </a:solidFill>
                <a:latin typeface="Century Gothic"/>
              </a:rPr>
              <a:t>necessità di materiali didattici</a:t>
            </a:r>
            <a:endParaRPr/>
          </a:p>
          <a:p>
            <a:pPr lvl="2">
              <a:lnSpc>
                <a:spcPct val="100000"/>
              </a:lnSpc>
              <a:buFont typeface="Wingdings" charset="2"/>
              <a:buChar char=""/>
            </a:pPr>
            <a:r>
              <a:rPr lang="it-IT" sz="2000" strike="noStrike">
                <a:solidFill>
                  <a:srgbClr val="404040"/>
                </a:solidFill>
                <a:latin typeface="Century Gothic"/>
              </a:rPr>
              <a:t>date, tempi e modalità delle verifiche dei singoli gruppi.</a:t>
            </a:r>
            <a:endParaRPr/>
          </a:p>
          <a:p>
            <a:endParaRPr/>
          </a:p>
          <a:p>
            <a:pPr lvl="2">
              <a:lnSpc>
                <a:spcPct val="100000"/>
              </a:lnSpc>
              <a:buFont typeface="Century Gothic"/>
              <a:buAutoNum type="arabicParenR"/>
            </a:pP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Valutazione dei tre domini di Qualità di Vita attraverso strumenti specifici.</a:t>
            </a:r>
            <a:endParaRPr/>
          </a:p>
          <a:p>
            <a:endParaRPr/>
          </a:p>
          <a:p>
            <a:pPr lvl="2">
              <a:lnSpc>
                <a:spcPct val="100000"/>
              </a:lnSpc>
              <a:buFont typeface="Century Gothic"/>
              <a:buAutoNum type="arabicParenR"/>
            </a:pPr>
            <a:r>
              <a:rPr lang="it-IT" sz="2400" strike="noStrike">
                <a:solidFill>
                  <a:srgbClr val="404040"/>
                </a:solidFill>
                <a:latin typeface="Century Gothic"/>
              </a:rPr>
              <a:t>Verifica generale dell’efficacia dell’intervento a cadenza trimestrale.</a:t>
            </a:r>
            <a:endParaRPr/>
          </a:p>
        </p:txBody>
      </p:sp>
    </p:spTree>
  </p:cSld>
  <p:timing>
    <p:tnLst>
      <p:par>
        <p:cTn id="123" dur="indefinite" restart="never" nodeType="tmRoot">
          <p:childTnLst>
            <p:seq>
              <p:cTn id="1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1173</TotalTime>
  <Application>LibreOffice/4.4.1.2$Windows_x86 LibreOffice_project/45e2de17089c24a1fa810c8f975a7171ba4cd432</Application>
  <Paragraphs>66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2015-12-01T10:14:15Z</dcterms:created>
  <dc:creator>psicologia</dc:creator>
  <dc:language>it-IT</dc:language>
  <cp:lastPrinted>2016-03-01T09:25:00Z</cp:lastPrinted>
  <dcterms:modified xsi:type="dcterms:W3CDTF">2017-10-24T15:51:43Z</dcterms:modified>
  <cp:revision>142</cp:revision>
  <dc:title>Ristrutturazione Centro Anffas Firenze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